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18288000" cy="10287000"/>
  <p:notesSz cx="6858000" cy="9144000"/>
  <p:embeddedFontLst>
    <p:embeddedFont>
      <p:font typeface="Agrandir" panose="020B0604020202020204" charset="0"/>
      <p:regular r:id="rId51"/>
    </p:embeddedFont>
    <p:embeddedFont>
      <p:font typeface="Agrandir Bold" panose="020B0604020202020204" charset="0"/>
      <p:regular r:id="rId52"/>
      <p:bold r:id="rId53"/>
    </p:embeddedFont>
    <p:embeddedFont>
      <p:font typeface="Agrandir Medium" panose="020B0604020202020204" charset="0"/>
      <p:regular r:id="rId54"/>
    </p:embeddedFont>
    <p:embeddedFont>
      <p:font typeface="Agrandir Narrow" panose="020B0604020202020204" charset="0"/>
      <p:regular r:id="rId55"/>
    </p:embeddedFont>
    <p:embeddedFont>
      <p:font typeface="Agrandir Narrow Bold" panose="020B0604020202020204" charset="0"/>
      <p:regular r:id="rId56"/>
      <p:bold r:id="rId57"/>
    </p:embeddedFont>
    <p:embeddedFont>
      <p:font typeface="Agrandir Narrow Medium" panose="020B0604020202020204" charset="0"/>
      <p:regular r:id="rId58"/>
    </p:embeddedFont>
    <p:embeddedFont>
      <p:font typeface="Amsterdam One" panose="020B0604020202020204" charset="0"/>
      <p:regular r:id="rId59"/>
    </p:embeddedFont>
    <p:embeddedFont>
      <p:font typeface="Apricots" panose="020B0604020202020204" charset="0"/>
      <p:regular r:id="rId60"/>
    </p:embeddedFont>
    <p:embeddedFont>
      <p:font typeface="Arimo Bold" panose="020B0604020202020204" charset="0"/>
      <p:regular r:id="rId61"/>
      <p:bold r:id="rId62"/>
    </p:embeddedFont>
    <p:embeddedFont>
      <p:font typeface="DM Sans" pitchFamily="2" charset="0"/>
      <p:regular r:id="rId63"/>
      <p:bold r:id="rId64"/>
      <p:italic r:id="rId65"/>
      <p:boldItalic r:id="rId66"/>
    </p:embeddedFont>
    <p:embeddedFont>
      <p:font typeface="DM Sans Bold" pitchFamily="2" charset="0"/>
      <p:regular r:id="rId67"/>
      <p:bold r:id="rId68"/>
    </p:embeddedFont>
    <p:embeddedFont>
      <p:font typeface="Mistrully" panose="020B0604020202020204" charset="0"/>
      <p:regular r:id="rId6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600" autoAdjust="0"/>
  </p:normalViewPr>
  <p:slideViewPr>
    <p:cSldViewPr>
      <p:cViewPr varScale="1">
        <p:scale>
          <a:sx n="53" d="100"/>
          <a:sy n="53" d="100"/>
        </p:scale>
        <p:origin x="808"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3.fntdata"/><Relationship Id="rId68"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5" Type="http://schemas.openxmlformats.org/officeDocument/2006/relationships/slide" Target="slides/slide4.xml"/><Relationship Id="rId61" Type="http://schemas.openxmlformats.org/officeDocument/2006/relationships/font" Target="fonts/font1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1.fntdata"/><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3.sv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3.sv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8.svg"/></Relationships>
</file>

<file path=ppt/slides/_rels/slide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3.sv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8.svg"/></Relationships>
</file>

<file path=ppt/slides/_rels/slide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9.sv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39.sv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39.sv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43.gif"/></Relationships>
</file>

<file path=ppt/slides/_rels/slide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7.sv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8.svg"/></Relationships>
</file>

<file path=ppt/slides/_rels/slide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45.svg"/></Relationships>
</file>

<file path=ppt/slides/_rels/slide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45.svg"/></Relationships>
</file>

<file path=ppt/slides/_rels/slide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45.svg"/></Relationships>
</file>

<file path=ppt/slides/_rels/slide3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45.svg"/></Relationships>
</file>

<file path=ppt/slides/_rels/slide3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8.svg"/></Relationships>
</file>

<file path=ppt/slides/_rels/slide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57.sv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6.svg"/></Relationships>
</file>

<file path=ppt/slides/_rels/slide4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57.sv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6.svg"/></Relationships>
</file>

<file path=ppt/slides/_rels/slide4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0.sv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svg"/></Relationships>
</file>

<file path=ppt/slides/_rels/slide4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0.sv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svg"/></Relationships>
</file>

<file path=ppt/slides/_rels/slide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0.sv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svg"/></Relationships>
</file>

<file path=ppt/slides/_rels/slide4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0.sv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svg"/></Relationships>
</file>

<file path=ppt/slides/_rels/slide46.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3.sv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svg"/></Relationships>
</file>

<file path=ppt/slides/_rels/slide4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1.sv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9639462" y="5143500"/>
            <a:ext cx="6007228" cy="9386294"/>
          </a:xfrm>
          <a:custGeom>
            <a:avLst/>
            <a:gdLst/>
            <a:ahLst/>
            <a:cxnLst/>
            <a:rect l="l" t="t" r="r" b="b"/>
            <a:pathLst>
              <a:path w="6007228" h="9386294">
                <a:moveTo>
                  <a:pt x="0" y="0"/>
                </a:moveTo>
                <a:lnTo>
                  <a:pt x="6007228" y="0"/>
                </a:lnTo>
                <a:lnTo>
                  <a:pt x="6007228" y="9386294"/>
                </a:lnTo>
                <a:lnTo>
                  <a:pt x="0" y="938629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2643076" y="-4242794"/>
            <a:ext cx="6007228" cy="9386294"/>
          </a:xfrm>
          <a:custGeom>
            <a:avLst/>
            <a:gdLst/>
            <a:ahLst/>
            <a:cxnLst/>
            <a:rect l="l" t="t" r="r" b="b"/>
            <a:pathLst>
              <a:path w="6007228" h="9386294">
                <a:moveTo>
                  <a:pt x="0" y="0"/>
                </a:moveTo>
                <a:lnTo>
                  <a:pt x="6007228" y="0"/>
                </a:lnTo>
                <a:lnTo>
                  <a:pt x="6007228" y="9386294"/>
                </a:lnTo>
                <a:lnTo>
                  <a:pt x="0" y="938629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8904472" y="3603349"/>
            <a:ext cx="9383528" cy="6683651"/>
          </a:xfrm>
          <a:custGeom>
            <a:avLst/>
            <a:gdLst/>
            <a:ahLst/>
            <a:cxnLst/>
            <a:rect l="l" t="t" r="r" b="b"/>
            <a:pathLst>
              <a:path w="9383528" h="6683651">
                <a:moveTo>
                  <a:pt x="0" y="0"/>
                </a:moveTo>
                <a:lnTo>
                  <a:pt x="9383528" y="0"/>
                </a:lnTo>
                <a:lnTo>
                  <a:pt x="9383528" y="6683651"/>
                </a:lnTo>
                <a:lnTo>
                  <a:pt x="0" y="6683651"/>
                </a:lnTo>
                <a:lnTo>
                  <a:pt x="0" y="0"/>
                </a:lnTo>
                <a:close/>
              </a:path>
            </a:pathLst>
          </a:custGeom>
          <a:blipFill>
            <a:blip r:embed="rId4"/>
            <a:stretch>
              <a:fillRect l="-9637" r="-17395"/>
            </a:stretch>
          </a:blipFill>
        </p:spPr>
        <p:txBody>
          <a:bodyPr/>
          <a:lstStyle/>
          <a:p>
            <a:endParaRPr lang="en-GB"/>
          </a:p>
        </p:txBody>
      </p:sp>
      <p:sp>
        <p:nvSpPr>
          <p:cNvPr id="5" name="TextBox 5"/>
          <p:cNvSpPr txBox="1"/>
          <p:nvPr/>
        </p:nvSpPr>
        <p:spPr>
          <a:xfrm>
            <a:off x="1018460" y="1592991"/>
            <a:ext cx="9385911" cy="3721555"/>
          </a:xfrm>
          <a:prstGeom prst="rect">
            <a:avLst/>
          </a:prstGeom>
        </p:spPr>
        <p:txBody>
          <a:bodyPr lIns="0" tIns="0" rIns="0" bIns="0" rtlCol="0" anchor="t">
            <a:spAutoFit/>
          </a:bodyPr>
          <a:lstStyle/>
          <a:p>
            <a:pPr algn="l">
              <a:lnSpc>
                <a:spcPts val="8916"/>
              </a:lnSpc>
            </a:pPr>
            <a:r>
              <a:rPr lang="en-US" sz="9098" b="1">
                <a:solidFill>
                  <a:srgbClr val="FCC751"/>
                </a:solidFill>
                <a:latin typeface="Agrandir Narrow Medium"/>
                <a:ea typeface="Agrandir Narrow Medium"/>
                <a:cs typeface="Agrandir Narrow Medium"/>
                <a:sym typeface="Agrandir Narrow Medium"/>
              </a:rPr>
              <a:t>Biblical Foundations of Men’s Ministries</a:t>
            </a:r>
          </a:p>
        </p:txBody>
      </p:sp>
      <p:sp>
        <p:nvSpPr>
          <p:cNvPr id="6" name="TextBox 6"/>
          <p:cNvSpPr txBox="1"/>
          <p:nvPr/>
        </p:nvSpPr>
        <p:spPr>
          <a:xfrm>
            <a:off x="1018460" y="6813105"/>
            <a:ext cx="8905057" cy="638713"/>
          </a:xfrm>
          <a:prstGeom prst="rect">
            <a:avLst/>
          </a:prstGeom>
        </p:spPr>
        <p:txBody>
          <a:bodyPr lIns="0" tIns="0" rIns="0" bIns="0" rtlCol="0" anchor="t">
            <a:spAutoFit/>
          </a:bodyPr>
          <a:lstStyle/>
          <a:p>
            <a:pPr algn="l">
              <a:lnSpc>
                <a:spcPts val="4896"/>
              </a:lnSpc>
            </a:pPr>
            <a:r>
              <a:rPr lang="en-US" sz="4896" spc="-244">
                <a:solidFill>
                  <a:srgbClr val="FF914D"/>
                </a:solidFill>
                <a:latin typeface="DM Sans"/>
                <a:ea typeface="DM Sans"/>
                <a:cs typeface="DM Sans"/>
                <a:sym typeface="DM Sans"/>
              </a:rPr>
              <a:t>Does Men’s Ministries really work?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9DAFF"/>
        </a:solidFill>
        <a:effectLst/>
      </p:bgPr>
    </p:bg>
    <p:spTree>
      <p:nvGrpSpPr>
        <p:cNvPr id="1" name=""/>
        <p:cNvGrpSpPr/>
        <p:nvPr/>
      </p:nvGrpSpPr>
      <p:grpSpPr>
        <a:xfrm>
          <a:off x="0" y="0"/>
          <a:ext cx="0" cy="0"/>
          <a:chOff x="0" y="0"/>
          <a:chExt cx="0" cy="0"/>
        </a:xfrm>
      </p:grpSpPr>
      <p:sp>
        <p:nvSpPr>
          <p:cNvPr id="2" name="Freeform 2"/>
          <p:cNvSpPr/>
          <p:nvPr/>
        </p:nvSpPr>
        <p:spPr>
          <a:xfrm>
            <a:off x="9510965" y="-737133"/>
            <a:ext cx="8605856" cy="13295564"/>
          </a:xfrm>
          <a:custGeom>
            <a:avLst/>
            <a:gdLst/>
            <a:ahLst/>
            <a:cxnLst/>
            <a:rect l="l" t="t" r="r" b="b"/>
            <a:pathLst>
              <a:path w="8605856" h="13295564">
                <a:moveTo>
                  <a:pt x="0" y="0"/>
                </a:moveTo>
                <a:lnTo>
                  <a:pt x="8605856" y="0"/>
                </a:lnTo>
                <a:lnTo>
                  <a:pt x="8605856" y="13295564"/>
                </a:lnTo>
                <a:lnTo>
                  <a:pt x="0" y="132955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0105306" y="198827"/>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579678" y="6176690"/>
            <a:ext cx="2321589" cy="2321589"/>
          </a:xfrm>
          <a:custGeom>
            <a:avLst/>
            <a:gdLst/>
            <a:ahLst/>
            <a:cxnLst/>
            <a:rect l="l" t="t" r="r" b="b"/>
            <a:pathLst>
              <a:path w="2321589" h="2321589">
                <a:moveTo>
                  <a:pt x="0" y="0"/>
                </a:moveTo>
                <a:lnTo>
                  <a:pt x="2321589" y="0"/>
                </a:lnTo>
                <a:lnTo>
                  <a:pt x="2321589" y="2321589"/>
                </a:lnTo>
                <a:lnTo>
                  <a:pt x="0" y="232158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8781158" y="2057400"/>
            <a:ext cx="9506842" cy="8229600"/>
          </a:xfrm>
          <a:custGeom>
            <a:avLst/>
            <a:gdLst/>
            <a:ahLst/>
            <a:cxnLst/>
            <a:rect l="l" t="t" r="r" b="b"/>
            <a:pathLst>
              <a:path w="9506842" h="8229600">
                <a:moveTo>
                  <a:pt x="0" y="0"/>
                </a:moveTo>
                <a:lnTo>
                  <a:pt x="9506842" y="0"/>
                </a:lnTo>
                <a:lnTo>
                  <a:pt x="9506842" y="8229600"/>
                </a:lnTo>
                <a:lnTo>
                  <a:pt x="0" y="8229600"/>
                </a:lnTo>
                <a:lnTo>
                  <a:pt x="0" y="0"/>
                </a:lnTo>
                <a:close/>
              </a:path>
            </a:pathLst>
          </a:custGeom>
          <a:blipFill>
            <a:blip r:embed="rId5"/>
            <a:stretch>
              <a:fillRect l="-29928"/>
            </a:stretch>
          </a:blipFill>
        </p:spPr>
        <p:txBody>
          <a:bodyPr/>
          <a:lstStyle/>
          <a:p>
            <a:endParaRPr lang="en-GB"/>
          </a:p>
        </p:txBody>
      </p:sp>
      <p:sp>
        <p:nvSpPr>
          <p:cNvPr id="6" name="TextBox 6"/>
          <p:cNvSpPr txBox="1"/>
          <p:nvPr/>
        </p:nvSpPr>
        <p:spPr>
          <a:xfrm>
            <a:off x="1567582" y="318539"/>
            <a:ext cx="6756955" cy="1915670"/>
          </a:xfrm>
          <a:prstGeom prst="rect">
            <a:avLst/>
          </a:prstGeom>
        </p:spPr>
        <p:txBody>
          <a:bodyPr lIns="0" tIns="0" rIns="0" bIns="0" rtlCol="0" anchor="t">
            <a:spAutoFit/>
          </a:bodyPr>
          <a:lstStyle/>
          <a:p>
            <a:pPr algn="ctr">
              <a:lnSpc>
                <a:spcPts val="11734"/>
              </a:lnSpc>
            </a:pPr>
            <a:r>
              <a:rPr lang="en-US" sz="11974" b="1">
                <a:solidFill>
                  <a:srgbClr val="00357A"/>
                </a:solidFill>
                <a:latin typeface="Agrandir Bold"/>
                <a:ea typeface="Agrandir Bold"/>
                <a:cs typeface="Agrandir Bold"/>
                <a:sym typeface="Agrandir Bold"/>
              </a:rPr>
              <a:t>Men </a:t>
            </a:r>
          </a:p>
        </p:txBody>
      </p:sp>
      <p:sp>
        <p:nvSpPr>
          <p:cNvPr id="7" name="TextBox 7"/>
          <p:cNvSpPr txBox="1"/>
          <p:nvPr/>
        </p:nvSpPr>
        <p:spPr>
          <a:xfrm>
            <a:off x="581117" y="2651344"/>
            <a:ext cx="8729885" cy="5846936"/>
          </a:xfrm>
          <a:prstGeom prst="rect">
            <a:avLst/>
          </a:prstGeom>
        </p:spPr>
        <p:txBody>
          <a:bodyPr lIns="0" tIns="0" rIns="0" bIns="0" rtlCol="0" anchor="t">
            <a:spAutoFit/>
          </a:bodyPr>
          <a:lstStyle/>
          <a:p>
            <a:pPr marL="1238006" lvl="1" indent="-619003" algn="l">
              <a:lnSpc>
                <a:spcPts val="5619"/>
              </a:lnSpc>
              <a:buFont typeface="Arial"/>
              <a:buChar char="•"/>
            </a:pPr>
            <a:r>
              <a:rPr lang="en-US" sz="5734" b="1">
                <a:solidFill>
                  <a:srgbClr val="FF914D"/>
                </a:solidFill>
                <a:latin typeface="Agrandir Narrow Medium"/>
                <a:ea typeface="Agrandir Narrow Medium"/>
                <a:cs typeface="Agrandir Narrow Medium"/>
                <a:sym typeface="Agrandir Narrow Medium"/>
              </a:rPr>
              <a:t>are </a:t>
            </a:r>
            <a:r>
              <a:rPr lang="en-US" sz="5734" b="1">
                <a:solidFill>
                  <a:srgbClr val="00357A"/>
                </a:solidFill>
                <a:latin typeface="Agrandir Narrow Medium"/>
                <a:ea typeface="Agrandir Narrow Medium"/>
                <a:cs typeface="Agrandir Narrow Medium"/>
                <a:sym typeface="Agrandir Narrow Medium"/>
              </a:rPr>
              <a:t>not easy to change</a:t>
            </a:r>
            <a:r>
              <a:rPr lang="en-US" sz="5734" b="1">
                <a:solidFill>
                  <a:srgbClr val="FF914D"/>
                </a:solidFill>
                <a:latin typeface="Agrandir Narrow Medium"/>
                <a:ea typeface="Agrandir Narrow Medium"/>
                <a:cs typeface="Agrandir Narrow Medium"/>
                <a:sym typeface="Agrandir Narrow Medium"/>
              </a:rPr>
              <a:t> from the outside; a reason for their powerful influence</a:t>
            </a:r>
          </a:p>
          <a:p>
            <a:pPr algn="l">
              <a:lnSpc>
                <a:spcPts val="5619"/>
              </a:lnSpc>
            </a:pPr>
            <a:endParaRPr lang="en-US" sz="5734" b="1">
              <a:solidFill>
                <a:srgbClr val="FF914D"/>
              </a:solidFill>
              <a:latin typeface="Agrandir Narrow Medium"/>
              <a:ea typeface="Agrandir Narrow Medium"/>
              <a:cs typeface="Agrandir Narrow Medium"/>
              <a:sym typeface="Agrandir Narrow Medium"/>
            </a:endParaRPr>
          </a:p>
          <a:p>
            <a:pPr marL="1238006" lvl="1" indent="-619003" algn="l">
              <a:lnSpc>
                <a:spcPts val="5619"/>
              </a:lnSpc>
              <a:buFont typeface="Arial"/>
              <a:buChar char="•"/>
            </a:pPr>
            <a:r>
              <a:rPr lang="en-US" sz="5734" b="1">
                <a:solidFill>
                  <a:srgbClr val="FF914D"/>
                </a:solidFill>
                <a:latin typeface="Agrandir Narrow Medium"/>
                <a:ea typeface="Agrandir Narrow Medium"/>
                <a:cs typeface="Agrandir Narrow Medium"/>
                <a:sym typeface="Agrandir Narrow Medium"/>
              </a:rPr>
              <a:t>their </a:t>
            </a:r>
            <a:r>
              <a:rPr lang="en-US" sz="5734" b="1">
                <a:solidFill>
                  <a:srgbClr val="00357A"/>
                </a:solidFill>
                <a:latin typeface="Agrandir Narrow Medium"/>
                <a:ea typeface="Agrandir Narrow Medium"/>
                <a:cs typeface="Agrandir Narrow Medium"/>
                <a:sym typeface="Agrandir Narrow Medium"/>
              </a:rPr>
              <a:t>priorities</a:t>
            </a:r>
            <a:r>
              <a:rPr lang="en-US" sz="5734" b="1">
                <a:solidFill>
                  <a:srgbClr val="FF914D"/>
                </a:solidFill>
                <a:latin typeface="Agrandir Narrow Medium"/>
                <a:ea typeface="Agrandir Narrow Medium"/>
                <a:cs typeface="Agrandir Narrow Medium"/>
                <a:sym typeface="Agrandir Narrow Medium"/>
              </a:rPr>
              <a:t> are often </a:t>
            </a:r>
            <a:r>
              <a:rPr lang="en-US" sz="5734" b="1">
                <a:solidFill>
                  <a:srgbClr val="00357A"/>
                </a:solidFill>
                <a:latin typeface="Agrandir Narrow Medium"/>
                <a:ea typeface="Agrandir Narrow Medium"/>
                <a:cs typeface="Agrandir Narrow Medium"/>
                <a:sym typeface="Agrandir Narrow Medium"/>
              </a:rPr>
              <a:t>directed toward peripheral things</a:t>
            </a:r>
            <a:r>
              <a:rPr lang="en-US" sz="5734" b="1">
                <a:solidFill>
                  <a:srgbClr val="FF914D"/>
                </a:solidFill>
                <a:latin typeface="Agrandir Narrow Medium"/>
                <a:ea typeface="Agrandir Narrow Medium"/>
                <a:cs typeface="Agrandir Narrow Medium"/>
                <a:sym typeface="Agrandir Narrow Medium"/>
              </a:rPr>
              <a:t> in life</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9DAFF"/>
        </a:solidFill>
        <a:effectLst/>
      </p:bgPr>
    </p:bg>
    <p:spTree>
      <p:nvGrpSpPr>
        <p:cNvPr id="1" name=""/>
        <p:cNvGrpSpPr/>
        <p:nvPr/>
      </p:nvGrpSpPr>
      <p:grpSpPr>
        <a:xfrm>
          <a:off x="0" y="0"/>
          <a:ext cx="0" cy="0"/>
          <a:chOff x="0" y="0"/>
          <a:chExt cx="0" cy="0"/>
        </a:xfrm>
      </p:grpSpPr>
      <p:sp>
        <p:nvSpPr>
          <p:cNvPr id="2" name="Freeform 2"/>
          <p:cNvSpPr/>
          <p:nvPr/>
        </p:nvSpPr>
        <p:spPr>
          <a:xfrm>
            <a:off x="-210403" y="-879397"/>
            <a:ext cx="8605856" cy="13295564"/>
          </a:xfrm>
          <a:custGeom>
            <a:avLst/>
            <a:gdLst/>
            <a:ahLst/>
            <a:cxnLst/>
            <a:rect l="l" t="t" r="r" b="b"/>
            <a:pathLst>
              <a:path w="8605856" h="13295564">
                <a:moveTo>
                  <a:pt x="0" y="0"/>
                </a:moveTo>
                <a:lnTo>
                  <a:pt x="8605856" y="0"/>
                </a:lnTo>
                <a:lnTo>
                  <a:pt x="8605856" y="13295565"/>
                </a:lnTo>
                <a:lnTo>
                  <a:pt x="0" y="132955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581117" y="313625"/>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579678" y="6176690"/>
            <a:ext cx="2321589" cy="2321589"/>
          </a:xfrm>
          <a:custGeom>
            <a:avLst/>
            <a:gdLst/>
            <a:ahLst/>
            <a:cxnLst/>
            <a:rect l="l" t="t" r="r" b="b"/>
            <a:pathLst>
              <a:path w="2321589" h="2321589">
                <a:moveTo>
                  <a:pt x="0" y="0"/>
                </a:moveTo>
                <a:lnTo>
                  <a:pt x="2321589" y="0"/>
                </a:lnTo>
                <a:lnTo>
                  <a:pt x="2321589" y="2321589"/>
                </a:lnTo>
                <a:lnTo>
                  <a:pt x="0" y="232158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3314065"/>
            <a:ext cx="12209856" cy="6972935"/>
          </a:xfrm>
          <a:custGeom>
            <a:avLst/>
            <a:gdLst/>
            <a:ahLst/>
            <a:cxnLst/>
            <a:rect l="l" t="t" r="r" b="b"/>
            <a:pathLst>
              <a:path w="12209856" h="6972935">
                <a:moveTo>
                  <a:pt x="0" y="0"/>
                </a:moveTo>
                <a:lnTo>
                  <a:pt x="12209856" y="0"/>
                </a:lnTo>
                <a:lnTo>
                  <a:pt x="12209856" y="6972935"/>
                </a:lnTo>
                <a:lnTo>
                  <a:pt x="0" y="6972935"/>
                </a:lnTo>
                <a:lnTo>
                  <a:pt x="0" y="0"/>
                </a:lnTo>
                <a:close/>
              </a:path>
            </a:pathLst>
          </a:custGeom>
          <a:blipFill>
            <a:blip r:embed="rId5"/>
            <a:stretch>
              <a:fillRect t="-18022" r="-1165"/>
            </a:stretch>
          </a:blipFill>
        </p:spPr>
        <p:txBody>
          <a:bodyPr/>
          <a:lstStyle/>
          <a:p>
            <a:endParaRPr lang="en-GB"/>
          </a:p>
        </p:txBody>
      </p:sp>
      <p:sp>
        <p:nvSpPr>
          <p:cNvPr id="6" name="TextBox 6"/>
          <p:cNvSpPr txBox="1"/>
          <p:nvPr/>
        </p:nvSpPr>
        <p:spPr>
          <a:xfrm>
            <a:off x="6723142" y="523459"/>
            <a:ext cx="10973428" cy="1664220"/>
          </a:xfrm>
          <a:prstGeom prst="rect">
            <a:avLst/>
          </a:prstGeom>
        </p:spPr>
        <p:txBody>
          <a:bodyPr lIns="0" tIns="0" rIns="0" bIns="0" rtlCol="0" anchor="t">
            <a:spAutoFit/>
          </a:bodyPr>
          <a:lstStyle/>
          <a:p>
            <a:pPr algn="ctr">
              <a:lnSpc>
                <a:spcPts val="10265"/>
              </a:lnSpc>
            </a:pPr>
            <a:r>
              <a:rPr lang="en-US" sz="10474" b="1">
                <a:solidFill>
                  <a:srgbClr val="4CA626"/>
                </a:solidFill>
                <a:latin typeface="Agrandir Narrow Medium"/>
                <a:ea typeface="Agrandir Narrow Medium"/>
                <a:cs typeface="Agrandir Narrow Medium"/>
                <a:sym typeface="Agrandir Narrow Medium"/>
              </a:rPr>
              <a:t>The Challenge is</a:t>
            </a:r>
          </a:p>
        </p:txBody>
      </p:sp>
      <p:sp>
        <p:nvSpPr>
          <p:cNvPr id="7" name="TextBox 7"/>
          <p:cNvSpPr txBox="1"/>
          <p:nvPr/>
        </p:nvSpPr>
        <p:spPr>
          <a:xfrm>
            <a:off x="10265987" y="2159104"/>
            <a:ext cx="6430535" cy="1951458"/>
          </a:xfrm>
          <a:prstGeom prst="rect">
            <a:avLst/>
          </a:prstGeom>
        </p:spPr>
        <p:txBody>
          <a:bodyPr lIns="0" tIns="0" rIns="0" bIns="0" rtlCol="0" anchor="t">
            <a:spAutoFit/>
          </a:bodyPr>
          <a:lstStyle/>
          <a:p>
            <a:pPr marL="1044934" lvl="1" indent="-522467" algn="l">
              <a:lnSpc>
                <a:spcPts val="4743"/>
              </a:lnSpc>
              <a:buFont typeface="Arial"/>
              <a:buChar char="•"/>
            </a:pPr>
            <a:r>
              <a:rPr lang="en-US" sz="4839" b="1">
                <a:solidFill>
                  <a:srgbClr val="004AAD"/>
                </a:solidFill>
                <a:latin typeface="Agrandir Bold"/>
                <a:ea typeface="Agrandir Bold"/>
                <a:cs typeface="Agrandir Bold"/>
                <a:sym typeface="Agrandir Bold"/>
              </a:rPr>
              <a:t>getting them </a:t>
            </a:r>
            <a:r>
              <a:rPr lang="en-US" sz="4839" b="1">
                <a:solidFill>
                  <a:srgbClr val="FF914D"/>
                </a:solidFill>
                <a:latin typeface="Agrandir Bold"/>
                <a:ea typeface="Agrandir Bold"/>
                <a:cs typeface="Agrandir Bold"/>
                <a:sym typeface="Agrandir Bold"/>
              </a:rPr>
              <a:t>to adopt God’s priorities</a:t>
            </a:r>
          </a:p>
        </p:txBody>
      </p:sp>
      <p:sp>
        <p:nvSpPr>
          <p:cNvPr id="8" name="TextBox 8"/>
          <p:cNvSpPr txBox="1"/>
          <p:nvPr/>
        </p:nvSpPr>
        <p:spPr>
          <a:xfrm>
            <a:off x="10415994" y="4383085"/>
            <a:ext cx="8518630" cy="760415"/>
          </a:xfrm>
          <a:prstGeom prst="rect">
            <a:avLst/>
          </a:prstGeom>
        </p:spPr>
        <p:txBody>
          <a:bodyPr lIns="0" tIns="0" rIns="0" bIns="0" rtlCol="0" anchor="t">
            <a:spAutoFit/>
          </a:bodyPr>
          <a:lstStyle/>
          <a:p>
            <a:pPr marL="1045974" lvl="1" indent="-522987" algn="l">
              <a:lnSpc>
                <a:spcPts val="4747"/>
              </a:lnSpc>
              <a:buFont typeface="Arial"/>
              <a:buChar char="•"/>
            </a:pPr>
            <a:r>
              <a:rPr lang="en-US" sz="4844" b="1">
                <a:solidFill>
                  <a:srgbClr val="004AAD"/>
                </a:solidFill>
                <a:latin typeface="Agrandir Bold"/>
                <a:ea typeface="Agrandir Bold"/>
                <a:cs typeface="Agrandir Bold"/>
                <a:sym typeface="Agrandir Bold"/>
              </a:rPr>
              <a:t>it will be tough</a:t>
            </a:r>
          </a:p>
        </p:txBody>
      </p:sp>
      <p:sp>
        <p:nvSpPr>
          <p:cNvPr id="9" name="TextBox 9"/>
          <p:cNvSpPr txBox="1"/>
          <p:nvPr/>
        </p:nvSpPr>
        <p:spPr>
          <a:xfrm>
            <a:off x="10415994" y="5387717"/>
            <a:ext cx="7336945" cy="1949767"/>
          </a:xfrm>
          <a:prstGeom prst="rect">
            <a:avLst/>
          </a:prstGeom>
        </p:spPr>
        <p:txBody>
          <a:bodyPr lIns="0" tIns="0" rIns="0" bIns="0" rtlCol="0" anchor="t">
            <a:spAutoFit/>
          </a:bodyPr>
          <a:lstStyle/>
          <a:p>
            <a:pPr marL="1044015" lvl="1" indent="-522007" algn="l">
              <a:lnSpc>
                <a:spcPts val="4738"/>
              </a:lnSpc>
              <a:buFont typeface="Arial"/>
              <a:buChar char="•"/>
            </a:pPr>
            <a:r>
              <a:rPr lang="en-US" sz="4835" b="1">
                <a:solidFill>
                  <a:srgbClr val="004AAD"/>
                </a:solidFill>
                <a:latin typeface="Agrandir Bold"/>
                <a:ea typeface="Agrandir Bold"/>
                <a:cs typeface="Agrandir Bold"/>
                <a:sym typeface="Agrandir Bold"/>
              </a:rPr>
              <a:t>but the results will be spectacular and</a:t>
            </a:r>
          </a:p>
          <a:p>
            <a:pPr algn="l">
              <a:lnSpc>
                <a:spcPts val="4738"/>
              </a:lnSpc>
            </a:pPr>
            <a:r>
              <a:rPr lang="en-US" sz="4835" b="1">
                <a:solidFill>
                  <a:srgbClr val="004AAD"/>
                </a:solidFill>
                <a:latin typeface="Agrandir Bold"/>
                <a:ea typeface="Agrandir Bold"/>
                <a:cs typeface="Agrandir Bold"/>
                <a:sym typeface="Agrandir Bold"/>
              </a:rPr>
              <a:t>       rewarding </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7748606" y="2838130"/>
            <a:ext cx="11166326" cy="7448870"/>
          </a:xfrm>
          <a:custGeom>
            <a:avLst/>
            <a:gdLst/>
            <a:ahLst/>
            <a:cxnLst/>
            <a:rect l="l" t="t" r="r" b="b"/>
            <a:pathLst>
              <a:path w="11166326" h="7448870">
                <a:moveTo>
                  <a:pt x="0" y="0"/>
                </a:moveTo>
                <a:lnTo>
                  <a:pt x="11166326" y="0"/>
                </a:lnTo>
                <a:lnTo>
                  <a:pt x="11166326" y="7448870"/>
                </a:lnTo>
                <a:lnTo>
                  <a:pt x="0" y="7448870"/>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278734" y="691611"/>
            <a:ext cx="10646895" cy="2146519"/>
          </a:xfrm>
          <a:prstGeom prst="rect">
            <a:avLst/>
          </a:prstGeom>
        </p:spPr>
        <p:txBody>
          <a:bodyPr lIns="0" tIns="0" rIns="0" bIns="0" rtlCol="0" anchor="t">
            <a:spAutoFit/>
          </a:bodyPr>
          <a:lstStyle/>
          <a:p>
            <a:pPr algn="ctr">
              <a:lnSpc>
                <a:spcPts val="7466"/>
              </a:lnSpc>
            </a:pPr>
            <a:r>
              <a:rPr lang="en-US" sz="7618" b="1">
                <a:solidFill>
                  <a:srgbClr val="C2E9FF"/>
                </a:solidFill>
                <a:latin typeface="Agrandir Narrow Medium"/>
                <a:ea typeface="Agrandir Narrow Medium"/>
                <a:cs typeface="Agrandir Narrow Medium"/>
                <a:sym typeface="Agrandir Narrow Medium"/>
              </a:rPr>
              <a:t>We will start with men as they are,</a:t>
            </a:r>
          </a:p>
        </p:txBody>
      </p:sp>
      <p:sp>
        <p:nvSpPr>
          <p:cNvPr id="4" name="TextBox 4"/>
          <p:cNvSpPr txBox="1"/>
          <p:nvPr/>
        </p:nvSpPr>
        <p:spPr>
          <a:xfrm>
            <a:off x="753757" y="2702385"/>
            <a:ext cx="8141336" cy="2441115"/>
          </a:xfrm>
          <a:prstGeom prst="rect">
            <a:avLst/>
          </a:prstGeom>
        </p:spPr>
        <p:txBody>
          <a:bodyPr lIns="0" tIns="0" rIns="0" bIns="0" rtlCol="0" anchor="t">
            <a:spAutoFit/>
          </a:bodyPr>
          <a:lstStyle/>
          <a:p>
            <a:pPr algn="ctr">
              <a:lnSpc>
                <a:spcPts val="8446"/>
              </a:lnSpc>
            </a:pPr>
            <a:r>
              <a:rPr lang="en-US" sz="8618" b="1">
                <a:solidFill>
                  <a:srgbClr val="FCC751"/>
                </a:solidFill>
                <a:latin typeface="Agrandir Narrow Medium"/>
                <a:ea typeface="Agrandir Narrow Medium"/>
                <a:cs typeface="Agrandir Narrow Medium"/>
                <a:sym typeface="Agrandir Narrow Medium"/>
              </a:rPr>
              <a:t>where</a:t>
            </a:r>
          </a:p>
          <a:p>
            <a:pPr algn="ctr">
              <a:lnSpc>
                <a:spcPts val="8446"/>
              </a:lnSpc>
            </a:pPr>
            <a:r>
              <a:rPr lang="en-US" sz="8618" b="1">
                <a:solidFill>
                  <a:srgbClr val="FCC751"/>
                </a:solidFill>
                <a:latin typeface="Agrandir Narrow Medium"/>
                <a:ea typeface="Agrandir Narrow Medium"/>
                <a:cs typeface="Agrandir Narrow Medium"/>
                <a:sym typeface="Agrandir Narrow Medium"/>
              </a:rPr>
              <a:t> they are</a:t>
            </a:r>
          </a:p>
        </p:txBody>
      </p:sp>
      <p:sp>
        <p:nvSpPr>
          <p:cNvPr id="5" name="Freeform 5"/>
          <p:cNvSpPr/>
          <p:nvPr/>
        </p:nvSpPr>
        <p:spPr>
          <a:xfrm>
            <a:off x="13156728" y="738560"/>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TextBox 6"/>
          <p:cNvSpPr txBox="1"/>
          <p:nvPr/>
        </p:nvSpPr>
        <p:spPr>
          <a:xfrm>
            <a:off x="753757" y="6514940"/>
            <a:ext cx="7235956" cy="2381793"/>
          </a:xfrm>
          <a:prstGeom prst="rect">
            <a:avLst/>
          </a:prstGeom>
        </p:spPr>
        <p:txBody>
          <a:bodyPr lIns="0" tIns="0" rIns="0" bIns="0" rtlCol="0" anchor="t">
            <a:spAutoFit/>
          </a:bodyPr>
          <a:lstStyle/>
          <a:p>
            <a:pPr algn="ctr">
              <a:lnSpc>
                <a:spcPts val="5702"/>
              </a:lnSpc>
            </a:pPr>
            <a:r>
              <a:rPr lang="en-US" sz="5818">
                <a:solidFill>
                  <a:srgbClr val="C2E9FF"/>
                </a:solidFill>
                <a:latin typeface="Agrandir Narrow"/>
                <a:ea typeface="Agrandir Narrow"/>
                <a:cs typeface="Agrandir Narrow"/>
                <a:sym typeface="Agrandir Narrow"/>
              </a:rPr>
              <a:t>and plot a course that helps them become strong men of God</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TextBox 2"/>
          <p:cNvSpPr txBox="1"/>
          <p:nvPr/>
        </p:nvSpPr>
        <p:spPr>
          <a:xfrm>
            <a:off x="7799456" y="3807096"/>
            <a:ext cx="10732891" cy="1336404"/>
          </a:xfrm>
          <a:prstGeom prst="rect">
            <a:avLst/>
          </a:prstGeom>
        </p:spPr>
        <p:txBody>
          <a:bodyPr lIns="0" tIns="0" rIns="0" bIns="0" rtlCol="0" anchor="t">
            <a:spAutoFit/>
          </a:bodyPr>
          <a:lstStyle/>
          <a:p>
            <a:pPr marL="1126757" lvl="1" indent="-563378" algn="l">
              <a:lnSpc>
                <a:spcPts val="5114"/>
              </a:lnSpc>
              <a:buFont typeface="Arial"/>
              <a:buChar char="•"/>
            </a:pPr>
            <a:r>
              <a:rPr lang="en-US" sz="5218">
                <a:solidFill>
                  <a:srgbClr val="99E17A"/>
                </a:solidFill>
                <a:latin typeface="DM Sans"/>
                <a:ea typeface="DM Sans"/>
                <a:cs typeface="DM Sans"/>
                <a:sym typeface="DM Sans"/>
              </a:rPr>
              <a:t>perfect setting</a:t>
            </a:r>
            <a:r>
              <a:rPr lang="en-US" sz="5218">
                <a:solidFill>
                  <a:srgbClr val="FF914D"/>
                </a:solidFill>
                <a:latin typeface="DM Sans"/>
                <a:ea typeface="DM Sans"/>
                <a:cs typeface="DM Sans"/>
                <a:sym typeface="DM Sans"/>
              </a:rPr>
              <a:t> </a:t>
            </a:r>
            <a:r>
              <a:rPr lang="en-US" sz="5218">
                <a:solidFill>
                  <a:srgbClr val="C2E9FF"/>
                </a:solidFill>
                <a:latin typeface="DM Sans"/>
                <a:ea typeface="DM Sans"/>
                <a:cs typeface="DM Sans"/>
                <a:sym typeface="DM Sans"/>
              </a:rPr>
              <a:t>for men to pursue support &amp; instruction</a:t>
            </a:r>
          </a:p>
        </p:txBody>
      </p:sp>
      <p:sp>
        <p:nvSpPr>
          <p:cNvPr id="3" name="TextBox 3"/>
          <p:cNvSpPr txBox="1"/>
          <p:nvPr/>
        </p:nvSpPr>
        <p:spPr>
          <a:xfrm>
            <a:off x="7799456" y="5741120"/>
            <a:ext cx="10244196" cy="1984085"/>
          </a:xfrm>
          <a:prstGeom prst="rect">
            <a:avLst/>
          </a:prstGeom>
        </p:spPr>
        <p:txBody>
          <a:bodyPr lIns="0" tIns="0" rIns="0" bIns="0" rtlCol="0" anchor="t">
            <a:spAutoFit/>
          </a:bodyPr>
          <a:lstStyle/>
          <a:p>
            <a:pPr marL="1126757" lvl="1" indent="-563378" algn="l">
              <a:lnSpc>
                <a:spcPts val="5114"/>
              </a:lnSpc>
              <a:buFont typeface="Arial"/>
              <a:buChar char="•"/>
            </a:pPr>
            <a:r>
              <a:rPr lang="en-US" sz="5218">
                <a:solidFill>
                  <a:srgbClr val="99E17A"/>
                </a:solidFill>
                <a:latin typeface="DM Sans"/>
                <a:ea typeface="DM Sans"/>
                <a:cs typeface="DM Sans"/>
                <a:sym typeface="DM Sans"/>
              </a:rPr>
              <a:t>could be</a:t>
            </a:r>
            <a:r>
              <a:rPr lang="en-US" sz="5218">
                <a:solidFill>
                  <a:srgbClr val="FF914D"/>
                </a:solidFill>
                <a:latin typeface="DM Sans"/>
                <a:ea typeface="DM Sans"/>
                <a:cs typeface="DM Sans"/>
                <a:sym typeface="DM Sans"/>
              </a:rPr>
              <a:t> </a:t>
            </a:r>
            <a:r>
              <a:rPr lang="en-US" sz="5218">
                <a:solidFill>
                  <a:srgbClr val="C2E9FF"/>
                </a:solidFill>
                <a:latin typeface="DM Sans"/>
                <a:ea typeface="DM Sans"/>
                <a:cs typeface="DM Sans"/>
                <a:sym typeface="DM Sans"/>
              </a:rPr>
              <a:t>seen as</a:t>
            </a:r>
            <a:r>
              <a:rPr lang="en-US" sz="5218">
                <a:solidFill>
                  <a:srgbClr val="FF914D"/>
                </a:solidFill>
                <a:latin typeface="DM Sans"/>
                <a:ea typeface="DM Sans"/>
                <a:cs typeface="DM Sans"/>
                <a:sym typeface="DM Sans"/>
              </a:rPr>
              <a:t> </a:t>
            </a:r>
            <a:r>
              <a:rPr lang="en-US" sz="5218">
                <a:solidFill>
                  <a:srgbClr val="99E17A"/>
                </a:solidFill>
                <a:latin typeface="DM Sans"/>
                <a:ea typeface="DM Sans"/>
                <a:cs typeface="DM Sans"/>
                <a:sym typeface="DM Sans"/>
              </a:rPr>
              <a:t>source of</a:t>
            </a:r>
            <a:r>
              <a:rPr lang="en-US" sz="5218">
                <a:solidFill>
                  <a:srgbClr val="FCC751"/>
                </a:solidFill>
                <a:latin typeface="DM Sans"/>
                <a:ea typeface="DM Sans"/>
                <a:cs typeface="DM Sans"/>
                <a:sym typeface="DM Sans"/>
              </a:rPr>
              <a:t> </a:t>
            </a:r>
            <a:r>
              <a:rPr lang="en-US" sz="5218">
                <a:solidFill>
                  <a:srgbClr val="99E17A"/>
                </a:solidFill>
                <a:latin typeface="DM Sans"/>
                <a:ea typeface="DM Sans"/>
                <a:cs typeface="DM Sans"/>
                <a:sym typeface="DM Sans"/>
              </a:rPr>
              <a:t>problems</a:t>
            </a:r>
            <a:r>
              <a:rPr lang="en-US" sz="5218">
                <a:solidFill>
                  <a:srgbClr val="FF914D"/>
                </a:solidFill>
                <a:latin typeface="DM Sans"/>
                <a:ea typeface="DM Sans"/>
                <a:cs typeface="DM Sans"/>
                <a:sym typeface="DM Sans"/>
              </a:rPr>
              <a:t> </a:t>
            </a:r>
            <a:r>
              <a:rPr lang="en-US" sz="5218">
                <a:solidFill>
                  <a:srgbClr val="C2E9FF"/>
                </a:solidFill>
                <a:latin typeface="DM Sans"/>
                <a:ea typeface="DM Sans"/>
                <a:cs typeface="DM Sans"/>
                <a:sym typeface="DM Sans"/>
              </a:rPr>
              <a:t>if it fails to meet their needs</a:t>
            </a:r>
          </a:p>
        </p:txBody>
      </p:sp>
      <p:sp>
        <p:nvSpPr>
          <p:cNvPr id="4" name="Freeform 4"/>
          <p:cNvSpPr/>
          <p:nvPr/>
        </p:nvSpPr>
        <p:spPr>
          <a:xfrm>
            <a:off x="692593" y="2098677"/>
            <a:ext cx="7201955" cy="11253055"/>
          </a:xfrm>
          <a:custGeom>
            <a:avLst/>
            <a:gdLst/>
            <a:ahLst/>
            <a:cxnLst/>
            <a:rect l="l" t="t" r="r" b="b"/>
            <a:pathLst>
              <a:path w="7201955" h="11253055">
                <a:moveTo>
                  <a:pt x="0" y="0"/>
                </a:moveTo>
                <a:lnTo>
                  <a:pt x="7201956" y="0"/>
                </a:lnTo>
                <a:lnTo>
                  <a:pt x="7201956" y="11253056"/>
                </a:lnTo>
                <a:lnTo>
                  <a:pt x="0" y="1125305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5" name="Group 5"/>
          <p:cNvGrpSpPr/>
          <p:nvPr/>
        </p:nvGrpSpPr>
        <p:grpSpPr>
          <a:xfrm>
            <a:off x="692593" y="1828100"/>
            <a:ext cx="7201955" cy="8458900"/>
            <a:chOff x="0" y="0"/>
            <a:chExt cx="804767" cy="945222"/>
          </a:xfrm>
        </p:grpSpPr>
        <p:sp>
          <p:nvSpPr>
            <p:cNvPr id="6" name="Freeform 6"/>
            <p:cNvSpPr/>
            <p:nvPr/>
          </p:nvSpPr>
          <p:spPr>
            <a:xfrm>
              <a:off x="0" y="0"/>
              <a:ext cx="804767" cy="945222"/>
            </a:xfrm>
            <a:custGeom>
              <a:avLst/>
              <a:gdLst/>
              <a:ahLst/>
              <a:cxnLst/>
              <a:rect l="l" t="t" r="r" b="b"/>
              <a:pathLst>
                <a:path w="804767" h="945222">
                  <a:moveTo>
                    <a:pt x="268401" y="19070"/>
                  </a:moveTo>
                  <a:cubicBezTo>
                    <a:pt x="309526" y="7556"/>
                    <a:pt x="356565" y="0"/>
                    <a:pt x="402600" y="0"/>
                  </a:cubicBezTo>
                  <a:cubicBezTo>
                    <a:pt x="448638" y="0"/>
                    <a:pt x="492937" y="6476"/>
                    <a:pt x="533760" y="17990"/>
                  </a:cubicBezTo>
                  <a:cubicBezTo>
                    <a:pt x="534630" y="18350"/>
                    <a:pt x="535498" y="18350"/>
                    <a:pt x="536367" y="18710"/>
                  </a:cubicBezTo>
                  <a:cubicBezTo>
                    <a:pt x="689676" y="64765"/>
                    <a:pt x="802596" y="186379"/>
                    <a:pt x="804767" y="331443"/>
                  </a:cubicBezTo>
                  <a:lnTo>
                    <a:pt x="804767" y="945222"/>
                  </a:lnTo>
                  <a:lnTo>
                    <a:pt x="0" y="945222"/>
                  </a:lnTo>
                  <a:lnTo>
                    <a:pt x="0" y="331899"/>
                  </a:lnTo>
                  <a:cubicBezTo>
                    <a:pt x="2172" y="185660"/>
                    <a:pt x="113354" y="64045"/>
                    <a:pt x="268401" y="19070"/>
                  </a:cubicBezTo>
                  <a:close/>
                </a:path>
              </a:pathLst>
            </a:custGeom>
            <a:blipFill>
              <a:blip r:embed="rId3"/>
              <a:stretch>
                <a:fillRect l="-17115" r="-17115"/>
              </a:stretch>
            </a:blipFill>
          </p:spPr>
          <p:txBody>
            <a:bodyPr/>
            <a:lstStyle/>
            <a:p>
              <a:endParaRPr lang="en-GB"/>
            </a:p>
          </p:txBody>
        </p:sp>
      </p:grpSp>
      <p:sp>
        <p:nvSpPr>
          <p:cNvPr id="7" name="TextBox 7"/>
          <p:cNvSpPr txBox="1"/>
          <p:nvPr/>
        </p:nvSpPr>
        <p:spPr>
          <a:xfrm>
            <a:off x="1028700" y="143575"/>
            <a:ext cx="10646895" cy="1684525"/>
          </a:xfrm>
          <a:prstGeom prst="rect">
            <a:avLst/>
          </a:prstGeom>
        </p:spPr>
        <p:txBody>
          <a:bodyPr lIns="0" tIns="0" rIns="0" bIns="0" rtlCol="0" anchor="t">
            <a:spAutoFit/>
          </a:bodyPr>
          <a:lstStyle/>
          <a:p>
            <a:pPr algn="l">
              <a:lnSpc>
                <a:spcPts val="10307"/>
              </a:lnSpc>
            </a:pPr>
            <a:r>
              <a:rPr lang="en-US" sz="10518" b="1">
                <a:solidFill>
                  <a:srgbClr val="99E17A"/>
                </a:solidFill>
                <a:latin typeface="Agrandir Narrow Medium"/>
                <a:ea typeface="Agrandir Narrow Medium"/>
                <a:cs typeface="Agrandir Narrow Medium"/>
                <a:sym typeface="Agrandir Narrow Medium"/>
              </a:rPr>
              <a:t>Your church base</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141128" y="167216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7637511" y="2571127"/>
            <a:ext cx="10650489" cy="7715873"/>
          </a:xfrm>
          <a:custGeom>
            <a:avLst/>
            <a:gdLst/>
            <a:ahLst/>
            <a:cxnLst/>
            <a:rect l="l" t="t" r="r" b="b"/>
            <a:pathLst>
              <a:path w="10650489" h="7715873">
                <a:moveTo>
                  <a:pt x="0" y="0"/>
                </a:moveTo>
                <a:lnTo>
                  <a:pt x="10650489" y="0"/>
                </a:lnTo>
                <a:lnTo>
                  <a:pt x="10650489" y="7715873"/>
                </a:lnTo>
                <a:lnTo>
                  <a:pt x="0" y="7715873"/>
                </a:lnTo>
                <a:lnTo>
                  <a:pt x="0" y="0"/>
                </a:lnTo>
                <a:close/>
              </a:path>
            </a:pathLst>
          </a:custGeom>
          <a:blipFill>
            <a:blip r:embed="rId5"/>
            <a:stretch>
              <a:fillRect l="-3752" r="-4780"/>
            </a:stretch>
          </a:blipFill>
        </p:spPr>
        <p:txBody>
          <a:bodyPr/>
          <a:lstStyle/>
          <a:p>
            <a:endParaRPr lang="en-GB"/>
          </a:p>
        </p:txBody>
      </p:sp>
      <p:sp>
        <p:nvSpPr>
          <p:cNvPr id="6" name="TextBox 6"/>
          <p:cNvSpPr txBox="1"/>
          <p:nvPr/>
        </p:nvSpPr>
        <p:spPr>
          <a:xfrm>
            <a:off x="772437" y="769455"/>
            <a:ext cx="10104078" cy="2641531"/>
          </a:xfrm>
          <a:prstGeom prst="rect">
            <a:avLst/>
          </a:prstGeom>
        </p:spPr>
        <p:txBody>
          <a:bodyPr lIns="0" tIns="0" rIns="0" bIns="0" rtlCol="0" anchor="t">
            <a:spAutoFit/>
          </a:bodyPr>
          <a:lstStyle/>
          <a:p>
            <a:pPr algn="l">
              <a:lnSpc>
                <a:spcPts val="9132"/>
              </a:lnSpc>
            </a:pPr>
            <a:r>
              <a:rPr lang="en-US" sz="9318" b="1">
                <a:solidFill>
                  <a:srgbClr val="FCC751"/>
                </a:solidFill>
                <a:latin typeface="Agrandir Narrow Medium"/>
                <a:ea typeface="Agrandir Narrow Medium"/>
                <a:cs typeface="Agrandir Narrow Medium"/>
                <a:sym typeface="Agrandir Narrow Medium"/>
              </a:rPr>
              <a:t>Men’s Ministries</a:t>
            </a:r>
          </a:p>
          <a:p>
            <a:pPr algn="l">
              <a:lnSpc>
                <a:spcPts val="9132"/>
              </a:lnSpc>
            </a:pPr>
            <a:r>
              <a:rPr lang="en-US" sz="9318" b="1">
                <a:solidFill>
                  <a:srgbClr val="FCC751"/>
                </a:solidFill>
                <a:latin typeface="Agrandir Narrow Medium"/>
                <a:ea typeface="Agrandir Narrow Medium"/>
                <a:cs typeface="Agrandir Narrow Medium"/>
                <a:sym typeface="Agrandir Narrow Medium"/>
              </a:rPr>
              <a:t>is important</a:t>
            </a:r>
          </a:p>
        </p:txBody>
      </p:sp>
      <p:sp>
        <p:nvSpPr>
          <p:cNvPr id="7" name="TextBox 7"/>
          <p:cNvSpPr txBox="1"/>
          <p:nvPr/>
        </p:nvSpPr>
        <p:spPr>
          <a:xfrm>
            <a:off x="110864" y="3768660"/>
            <a:ext cx="10244196" cy="651821"/>
          </a:xfrm>
          <a:prstGeom prst="rect">
            <a:avLst/>
          </a:prstGeom>
        </p:spPr>
        <p:txBody>
          <a:bodyPr lIns="0" tIns="0" rIns="0" bIns="0" rtlCol="0" anchor="t">
            <a:spAutoFit/>
          </a:bodyPr>
          <a:lstStyle/>
          <a:p>
            <a:pPr marL="1061988" lvl="1" indent="-530994" algn="l">
              <a:lnSpc>
                <a:spcPts val="4820"/>
              </a:lnSpc>
              <a:buFont typeface="Arial"/>
              <a:buChar char="•"/>
            </a:pPr>
            <a:r>
              <a:rPr lang="en-US" sz="4918">
                <a:solidFill>
                  <a:srgbClr val="99DAFF"/>
                </a:solidFill>
                <a:latin typeface="DM Sans"/>
                <a:ea typeface="DM Sans"/>
                <a:cs typeface="DM Sans"/>
                <a:sym typeface="DM Sans"/>
              </a:rPr>
              <a:t>Men are lonely</a:t>
            </a:r>
          </a:p>
        </p:txBody>
      </p:sp>
      <p:sp>
        <p:nvSpPr>
          <p:cNvPr id="8" name="TextBox 8"/>
          <p:cNvSpPr txBox="1"/>
          <p:nvPr/>
        </p:nvSpPr>
        <p:spPr>
          <a:xfrm>
            <a:off x="110864" y="4701114"/>
            <a:ext cx="10244196" cy="2480733"/>
          </a:xfrm>
          <a:prstGeom prst="rect">
            <a:avLst/>
          </a:prstGeom>
        </p:spPr>
        <p:txBody>
          <a:bodyPr lIns="0" tIns="0" rIns="0" bIns="0" rtlCol="0" anchor="t">
            <a:spAutoFit/>
          </a:bodyPr>
          <a:lstStyle/>
          <a:p>
            <a:pPr marL="1061988" lvl="1" indent="-530994" algn="l">
              <a:lnSpc>
                <a:spcPts val="4820"/>
              </a:lnSpc>
              <a:buFont typeface="Arial"/>
              <a:buChar char="•"/>
            </a:pPr>
            <a:r>
              <a:rPr lang="en-US" sz="4918">
                <a:solidFill>
                  <a:srgbClr val="99DAFF"/>
                </a:solidFill>
                <a:latin typeface="DM Sans"/>
                <a:ea typeface="DM Sans"/>
                <a:cs typeface="DM Sans"/>
                <a:sym typeface="DM Sans"/>
              </a:rPr>
              <a:t>Men need to clarify the difference between “toxic masculinity” and Christ-imitating masculinity</a:t>
            </a:r>
          </a:p>
        </p:txBody>
      </p:sp>
      <p:sp>
        <p:nvSpPr>
          <p:cNvPr id="9" name="TextBox 9"/>
          <p:cNvSpPr txBox="1"/>
          <p:nvPr/>
        </p:nvSpPr>
        <p:spPr>
          <a:xfrm>
            <a:off x="110864" y="7633817"/>
            <a:ext cx="9969629" cy="1871096"/>
          </a:xfrm>
          <a:prstGeom prst="rect">
            <a:avLst/>
          </a:prstGeom>
        </p:spPr>
        <p:txBody>
          <a:bodyPr lIns="0" tIns="0" rIns="0" bIns="0" rtlCol="0" anchor="t">
            <a:spAutoFit/>
          </a:bodyPr>
          <a:lstStyle/>
          <a:p>
            <a:pPr marL="1061988" lvl="1" indent="-530994" algn="l">
              <a:lnSpc>
                <a:spcPts val="4820"/>
              </a:lnSpc>
              <a:buFont typeface="Arial"/>
              <a:buChar char="•"/>
            </a:pPr>
            <a:r>
              <a:rPr lang="en-US" sz="4918">
                <a:solidFill>
                  <a:srgbClr val="99DAFF"/>
                </a:solidFill>
                <a:latin typeface="DM Sans"/>
                <a:ea typeface="DM Sans"/>
                <a:cs typeface="DM Sans"/>
                <a:sym typeface="DM Sans"/>
              </a:rPr>
              <a:t>Men need to recalibrate to their ultimate “vocation”: Imago Dei</a:t>
            </a:r>
          </a:p>
        </p:txBody>
      </p:sp>
      <p:sp>
        <p:nvSpPr>
          <p:cNvPr id="10" name="TextBox 10"/>
          <p:cNvSpPr txBox="1"/>
          <p:nvPr/>
        </p:nvSpPr>
        <p:spPr>
          <a:xfrm rot="-630682">
            <a:off x="7540830" y="2588522"/>
            <a:ext cx="3772136" cy="1123776"/>
          </a:xfrm>
          <a:prstGeom prst="rect">
            <a:avLst/>
          </a:prstGeom>
        </p:spPr>
        <p:txBody>
          <a:bodyPr lIns="0" tIns="0" rIns="0" bIns="0" rtlCol="0" anchor="t">
            <a:spAutoFit/>
          </a:bodyPr>
          <a:lstStyle/>
          <a:p>
            <a:pPr algn="l">
              <a:lnSpc>
                <a:spcPts val="8347"/>
              </a:lnSpc>
            </a:pPr>
            <a:r>
              <a:rPr lang="en-US" sz="8517">
                <a:solidFill>
                  <a:srgbClr val="FF914D"/>
                </a:solidFill>
                <a:latin typeface="Apricots"/>
                <a:ea typeface="Apricots"/>
                <a:cs typeface="Apricots"/>
                <a:sym typeface="Apricots"/>
              </a:rPr>
              <a:t>because</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141128" y="167216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0711107" y="3477719"/>
            <a:ext cx="7513013" cy="6809281"/>
          </a:xfrm>
          <a:custGeom>
            <a:avLst/>
            <a:gdLst/>
            <a:ahLst/>
            <a:cxnLst/>
            <a:rect l="l" t="t" r="r" b="b"/>
            <a:pathLst>
              <a:path w="7513013" h="6809281">
                <a:moveTo>
                  <a:pt x="0" y="0"/>
                </a:moveTo>
                <a:lnTo>
                  <a:pt x="7513013" y="0"/>
                </a:lnTo>
                <a:lnTo>
                  <a:pt x="7513013" y="6809281"/>
                </a:lnTo>
                <a:lnTo>
                  <a:pt x="0" y="6809281"/>
                </a:lnTo>
                <a:lnTo>
                  <a:pt x="0" y="0"/>
                </a:lnTo>
                <a:close/>
              </a:path>
            </a:pathLst>
          </a:custGeom>
          <a:blipFill>
            <a:blip r:embed="rId5"/>
            <a:stretch>
              <a:fillRect l="-61484"/>
            </a:stretch>
          </a:blipFill>
        </p:spPr>
        <p:txBody>
          <a:bodyPr/>
          <a:lstStyle/>
          <a:p>
            <a:endParaRPr lang="en-GB"/>
          </a:p>
        </p:txBody>
      </p:sp>
      <p:sp>
        <p:nvSpPr>
          <p:cNvPr id="6" name="TextBox 6"/>
          <p:cNvSpPr txBox="1"/>
          <p:nvPr/>
        </p:nvSpPr>
        <p:spPr>
          <a:xfrm>
            <a:off x="772437" y="769455"/>
            <a:ext cx="10104078" cy="2641531"/>
          </a:xfrm>
          <a:prstGeom prst="rect">
            <a:avLst/>
          </a:prstGeom>
        </p:spPr>
        <p:txBody>
          <a:bodyPr lIns="0" tIns="0" rIns="0" bIns="0" rtlCol="0" anchor="t">
            <a:spAutoFit/>
          </a:bodyPr>
          <a:lstStyle/>
          <a:p>
            <a:pPr algn="l">
              <a:lnSpc>
                <a:spcPts val="9132"/>
              </a:lnSpc>
            </a:pPr>
            <a:r>
              <a:rPr lang="en-US" sz="9318" b="1">
                <a:solidFill>
                  <a:srgbClr val="FCC751"/>
                </a:solidFill>
                <a:latin typeface="Agrandir Narrow Medium"/>
                <a:ea typeface="Agrandir Narrow Medium"/>
                <a:cs typeface="Agrandir Narrow Medium"/>
                <a:sym typeface="Agrandir Narrow Medium"/>
              </a:rPr>
              <a:t>Men’s Ministries</a:t>
            </a:r>
          </a:p>
          <a:p>
            <a:pPr algn="l">
              <a:lnSpc>
                <a:spcPts val="9132"/>
              </a:lnSpc>
            </a:pPr>
            <a:r>
              <a:rPr lang="en-US" sz="9318" b="1">
                <a:solidFill>
                  <a:srgbClr val="FCC751"/>
                </a:solidFill>
                <a:latin typeface="Agrandir Narrow Medium"/>
                <a:ea typeface="Agrandir Narrow Medium"/>
                <a:cs typeface="Agrandir Narrow Medium"/>
                <a:sym typeface="Agrandir Narrow Medium"/>
              </a:rPr>
              <a:t>is important</a:t>
            </a:r>
          </a:p>
        </p:txBody>
      </p:sp>
      <p:sp>
        <p:nvSpPr>
          <p:cNvPr id="7" name="TextBox 7"/>
          <p:cNvSpPr txBox="1"/>
          <p:nvPr/>
        </p:nvSpPr>
        <p:spPr>
          <a:xfrm>
            <a:off x="-128131" y="3768660"/>
            <a:ext cx="11259873" cy="1933610"/>
          </a:xfrm>
          <a:prstGeom prst="rect">
            <a:avLst/>
          </a:prstGeom>
        </p:spPr>
        <p:txBody>
          <a:bodyPr lIns="0" tIns="0" rIns="0" bIns="0" rtlCol="0" anchor="t">
            <a:spAutoFit/>
          </a:bodyPr>
          <a:lstStyle/>
          <a:p>
            <a:pPr marL="1105167" lvl="1" indent="-552584" algn="l">
              <a:lnSpc>
                <a:spcPts val="5016"/>
              </a:lnSpc>
              <a:buFont typeface="Arial"/>
              <a:buChar char="•"/>
            </a:pPr>
            <a:r>
              <a:rPr lang="en-US" sz="5118">
                <a:solidFill>
                  <a:srgbClr val="99DAFF"/>
                </a:solidFill>
                <a:latin typeface="DM Sans"/>
                <a:ea typeface="DM Sans"/>
                <a:cs typeface="DM Sans"/>
                <a:sym typeface="DM Sans"/>
              </a:rPr>
              <a:t>The nature, character, and role of men is being constantly assaulted in media.</a:t>
            </a:r>
          </a:p>
        </p:txBody>
      </p:sp>
      <p:sp>
        <p:nvSpPr>
          <p:cNvPr id="8" name="TextBox 8"/>
          <p:cNvSpPr txBox="1"/>
          <p:nvPr/>
        </p:nvSpPr>
        <p:spPr>
          <a:xfrm>
            <a:off x="0" y="6034614"/>
            <a:ext cx="9969629" cy="1261384"/>
          </a:xfrm>
          <a:prstGeom prst="rect">
            <a:avLst/>
          </a:prstGeom>
        </p:spPr>
        <p:txBody>
          <a:bodyPr lIns="0" tIns="0" rIns="0" bIns="0" rtlCol="0" anchor="t">
            <a:spAutoFit/>
          </a:bodyPr>
          <a:lstStyle/>
          <a:p>
            <a:pPr marL="1061988" lvl="1" indent="-530994" algn="l">
              <a:lnSpc>
                <a:spcPts val="4820"/>
              </a:lnSpc>
              <a:buFont typeface="Arial"/>
              <a:buChar char="•"/>
            </a:pPr>
            <a:r>
              <a:rPr lang="en-US" sz="4918">
                <a:solidFill>
                  <a:srgbClr val="99DAFF"/>
                </a:solidFill>
                <a:latin typeface="DM Sans"/>
                <a:ea typeface="DM Sans"/>
                <a:cs typeface="DM Sans"/>
                <a:sym typeface="DM Sans"/>
              </a:rPr>
              <a:t>Men need spiritual mentors, direction and instructions.</a:t>
            </a:r>
          </a:p>
        </p:txBody>
      </p:sp>
      <p:sp>
        <p:nvSpPr>
          <p:cNvPr id="9" name="TextBox 9"/>
          <p:cNvSpPr txBox="1"/>
          <p:nvPr/>
        </p:nvSpPr>
        <p:spPr>
          <a:xfrm>
            <a:off x="-128131" y="7633817"/>
            <a:ext cx="9969629" cy="1261458"/>
          </a:xfrm>
          <a:prstGeom prst="rect">
            <a:avLst/>
          </a:prstGeom>
        </p:spPr>
        <p:txBody>
          <a:bodyPr lIns="0" tIns="0" rIns="0" bIns="0" rtlCol="0" anchor="t">
            <a:spAutoFit/>
          </a:bodyPr>
          <a:lstStyle/>
          <a:p>
            <a:pPr marL="1061988" lvl="1" indent="-530994" algn="l">
              <a:lnSpc>
                <a:spcPts val="4820"/>
              </a:lnSpc>
              <a:buFont typeface="Arial"/>
              <a:buChar char="•"/>
            </a:pPr>
            <a:r>
              <a:rPr lang="en-US" sz="4918">
                <a:solidFill>
                  <a:srgbClr val="99DAFF"/>
                </a:solidFill>
                <a:latin typeface="DM Sans"/>
                <a:ea typeface="DM Sans"/>
                <a:cs typeface="DM Sans"/>
                <a:sym typeface="DM Sans"/>
              </a:rPr>
              <a:t>Men need to become aware of their true spiritual condition</a:t>
            </a:r>
          </a:p>
        </p:txBody>
      </p:sp>
      <p:sp>
        <p:nvSpPr>
          <p:cNvPr id="10" name="TextBox 10"/>
          <p:cNvSpPr txBox="1"/>
          <p:nvPr/>
        </p:nvSpPr>
        <p:spPr>
          <a:xfrm rot="-630682">
            <a:off x="8376639" y="2019295"/>
            <a:ext cx="3772136" cy="1123776"/>
          </a:xfrm>
          <a:prstGeom prst="rect">
            <a:avLst/>
          </a:prstGeom>
        </p:spPr>
        <p:txBody>
          <a:bodyPr lIns="0" tIns="0" rIns="0" bIns="0" rtlCol="0" anchor="t">
            <a:spAutoFit/>
          </a:bodyPr>
          <a:lstStyle/>
          <a:p>
            <a:pPr algn="l">
              <a:lnSpc>
                <a:spcPts val="8347"/>
              </a:lnSpc>
            </a:pPr>
            <a:r>
              <a:rPr lang="en-US" sz="8517">
                <a:solidFill>
                  <a:srgbClr val="FF914D"/>
                </a:solidFill>
                <a:latin typeface="Apricots"/>
                <a:ea typeface="Apricots"/>
                <a:cs typeface="Apricots"/>
                <a:sym typeface="Apricots"/>
              </a:rPr>
              <a:t>because</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141128" y="167216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0492344" y="3264497"/>
            <a:ext cx="7795656" cy="7022503"/>
          </a:xfrm>
          <a:custGeom>
            <a:avLst/>
            <a:gdLst/>
            <a:ahLst/>
            <a:cxnLst/>
            <a:rect l="l" t="t" r="r" b="b"/>
            <a:pathLst>
              <a:path w="7795656" h="7022503">
                <a:moveTo>
                  <a:pt x="0" y="0"/>
                </a:moveTo>
                <a:lnTo>
                  <a:pt x="7795656" y="0"/>
                </a:lnTo>
                <a:lnTo>
                  <a:pt x="7795656" y="7022503"/>
                </a:lnTo>
                <a:lnTo>
                  <a:pt x="0" y="7022503"/>
                </a:lnTo>
                <a:lnTo>
                  <a:pt x="0" y="0"/>
                </a:lnTo>
                <a:close/>
              </a:path>
            </a:pathLst>
          </a:custGeom>
          <a:blipFill>
            <a:blip r:embed="rId5"/>
            <a:stretch>
              <a:fillRect l="-35207"/>
            </a:stretch>
          </a:blipFill>
        </p:spPr>
        <p:txBody>
          <a:bodyPr/>
          <a:lstStyle/>
          <a:p>
            <a:endParaRPr lang="en-GB"/>
          </a:p>
        </p:txBody>
      </p:sp>
      <p:sp>
        <p:nvSpPr>
          <p:cNvPr id="6" name="TextBox 6"/>
          <p:cNvSpPr txBox="1"/>
          <p:nvPr/>
        </p:nvSpPr>
        <p:spPr>
          <a:xfrm>
            <a:off x="772437" y="769455"/>
            <a:ext cx="10104078" cy="2641531"/>
          </a:xfrm>
          <a:prstGeom prst="rect">
            <a:avLst/>
          </a:prstGeom>
        </p:spPr>
        <p:txBody>
          <a:bodyPr lIns="0" tIns="0" rIns="0" bIns="0" rtlCol="0" anchor="t">
            <a:spAutoFit/>
          </a:bodyPr>
          <a:lstStyle/>
          <a:p>
            <a:pPr algn="l">
              <a:lnSpc>
                <a:spcPts val="9132"/>
              </a:lnSpc>
            </a:pPr>
            <a:r>
              <a:rPr lang="en-US" sz="9318" b="1">
                <a:solidFill>
                  <a:srgbClr val="FCC751"/>
                </a:solidFill>
                <a:latin typeface="Agrandir Narrow Medium"/>
                <a:ea typeface="Agrandir Narrow Medium"/>
                <a:cs typeface="Agrandir Narrow Medium"/>
                <a:sym typeface="Agrandir Narrow Medium"/>
              </a:rPr>
              <a:t>Men’s Ministries</a:t>
            </a:r>
          </a:p>
          <a:p>
            <a:pPr algn="l">
              <a:lnSpc>
                <a:spcPts val="9132"/>
              </a:lnSpc>
            </a:pPr>
            <a:r>
              <a:rPr lang="en-US" sz="9318" b="1">
                <a:solidFill>
                  <a:srgbClr val="FCC751"/>
                </a:solidFill>
                <a:latin typeface="Agrandir Narrow Medium"/>
                <a:ea typeface="Agrandir Narrow Medium"/>
                <a:cs typeface="Agrandir Narrow Medium"/>
                <a:sym typeface="Agrandir Narrow Medium"/>
              </a:rPr>
              <a:t>is important</a:t>
            </a:r>
          </a:p>
        </p:txBody>
      </p:sp>
      <p:sp>
        <p:nvSpPr>
          <p:cNvPr id="7" name="TextBox 7"/>
          <p:cNvSpPr txBox="1"/>
          <p:nvPr/>
        </p:nvSpPr>
        <p:spPr>
          <a:xfrm>
            <a:off x="110864" y="3768660"/>
            <a:ext cx="11259873" cy="1261458"/>
          </a:xfrm>
          <a:prstGeom prst="rect">
            <a:avLst/>
          </a:prstGeom>
        </p:spPr>
        <p:txBody>
          <a:bodyPr lIns="0" tIns="0" rIns="0" bIns="0" rtlCol="0" anchor="t">
            <a:spAutoFit/>
          </a:bodyPr>
          <a:lstStyle/>
          <a:p>
            <a:pPr marL="1061988" lvl="1" indent="-530994" algn="l">
              <a:lnSpc>
                <a:spcPts val="4820"/>
              </a:lnSpc>
              <a:buFont typeface="Arial"/>
              <a:buChar char="•"/>
            </a:pPr>
            <a:r>
              <a:rPr lang="en-US" sz="4918">
                <a:solidFill>
                  <a:srgbClr val="99DAFF"/>
                </a:solidFill>
                <a:latin typeface="DM Sans"/>
                <a:ea typeface="DM Sans"/>
                <a:cs typeface="DM Sans"/>
                <a:sym typeface="DM Sans"/>
              </a:rPr>
              <a:t>Men need to identify their real enemy</a:t>
            </a:r>
          </a:p>
        </p:txBody>
      </p:sp>
      <p:sp>
        <p:nvSpPr>
          <p:cNvPr id="8" name="TextBox 8"/>
          <p:cNvSpPr txBox="1"/>
          <p:nvPr/>
        </p:nvSpPr>
        <p:spPr>
          <a:xfrm>
            <a:off x="110864" y="5386914"/>
            <a:ext cx="9969629" cy="1433341"/>
          </a:xfrm>
          <a:prstGeom prst="rect">
            <a:avLst/>
          </a:prstGeom>
        </p:spPr>
        <p:txBody>
          <a:bodyPr lIns="0" tIns="0" rIns="0" bIns="0" rtlCol="0" anchor="t">
            <a:spAutoFit/>
          </a:bodyPr>
          <a:lstStyle/>
          <a:p>
            <a:pPr marL="1213115" lvl="1" indent="-606557" algn="l">
              <a:lnSpc>
                <a:spcPts val="5506"/>
              </a:lnSpc>
              <a:buFont typeface="Arial"/>
              <a:buChar char="•"/>
            </a:pPr>
            <a:r>
              <a:rPr lang="en-US" sz="5618">
                <a:solidFill>
                  <a:srgbClr val="99DAFF"/>
                </a:solidFill>
                <a:latin typeface="DM Sans"/>
                <a:ea typeface="DM Sans"/>
                <a:cs typeface="DM Sans"/>
                <a:sym typeface="DM Sans"/>
              </a:rPr>
              <a:t>Men need to address their </a:t>
            </a:r>
            <a:r>
              <a:rPr lang="en-US" sz="5618">
                <a:solidFill>
                  <a:srgbClr val="FF914D"/>
                </a:solidFill>
                <a:latin typeface="DM Sans"/>
                <a:ea typeface="DM Sans"/>
                <a:cs typeface="DM Sans"/>
                <a:sym typeface="DM Sans"/>
              </a:rPr>
              <a:t>trauma</a:t>
            </a:r>
          </a:p>
        </p:txBody>
      </p:sp>
      <p:sp>
        <p:nvSpPr>
          <p:cNvPr id="9" name="TextBox 9"/>
          <p:cNvSpPr txBox="1"/>
          <p:nvPr/>
        </p:nvSpPr>
        <p:spPr>
          <a:xfrm rot="-630682">
            <a:off x="8210064" y="1976862"/>
            <a:ext cx="3772136" cy="1123776"/>
          </a:xfrm>
          <a:prstGeom prst="rect">
            <a:avLst/>
          </a:prstGeom>
        </p:spPr>
        <p:txBody>
          <a:bodyPr lIns="0" tIns="0" rIns="0" bIns="0" rtlCol="0" anchor="t">
            <a:spAutoFit/>
          </a:bodyPr>
          <a:lstStyle/>
          <a:p>
            <a:pPr algn="l">
              <a:lnSpc>
                <a:spcPts val="8347"/>
              </a:lnSpc>
            </a:pPr>
            <a:r>
              <a:rPr lang="en-US" sz="8517">
                <a:solidFill>
                  <a:srgbClr val="FF914D"/>
                </a:solidFill>
                <a:latin typeface="Apricots"/>
                <a:ea typeface="Apricots"/>
                <a:cs typeface="Apricots"/>
                <a:sym typeface="Apricots"/>
              </a:rPr>
              <a:t>because</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9DAFF"/>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141128" y="167216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9040946" y="3688558"/>
            <a:ext cx="9885306" cy="6598442"/>
          </a:xfrm>
          <a:custGeom>
            <a:avLst/>
            <a:gdLst/>
            <a:ahLst/>
            <a:cxnLst/>
            <a:rect l="l" t="t" r="r" b="b"/>
            <a:pathLst>
              <a:path w="9885306" h="6598442">
                <a:moveTo>
                  <a:pt x="0" y="0"/>
                </a:moveTo>
                <a:lnTo>
                  <a:pt x="9885306" y="0"/>
                </a:lnTo>
                <a:lnTo>
                  <a:pt x="9885306" y="6598442"/>
                </a:lnTo>
                <a:lnTo>
                  <a:pt x="0" y="6598442"/>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325926" y="462789"/>
            <a:ext cx="5411703" cy="1374296"/>
          </a:xfrm>
          <a:prstGeom prst="rect">
            <a:avLst/>
          </a:prstGeom>
        </p:spPr>
        <p:txBody>
          <a:bodyPr lIns="0" tIns="0" rIns="0" bIns="0" rtlCol="0" anchor="t">
            <a:spAutoFit/>
          </a:bodyPr>
          <a:lstStyle/>
          <a:p>
            <a:pPr algn="ctr">
              <a:lnSpc>
                <a:spcPts val="8446"/>
              </a:lnSpc>
            </a:pPr>
            <a:r>
              <a:rPr lang="en-US" sz="8618" b="1">
                <a:solidFill>
                  <a:srgbClr val="004AAD"/>
                </a:solidFill>
                <a:latin typeface="Agrandir Narrow Bold"/>
                <a:ea typeface="Agrandir Narrow Bold"/>
                <a:cs typeface="Agrandir Narrow Bold"/>
                <a:sym typeface="Agrandir Narrow Bold"/>
              </a:rPr>
              <a:t>pushing</a:t>
            </a:r>
          </a:p>
        </p:txBody>
      </p:sp>
      <p:sp>
        <p:nvSpPr>
          <p:cNvPr id="7" name="TextBox 7"/>
          <p:cNvSpPr txBox="1"/>
          <p:nvPr/>
        </p:nvSpPr>
        <p:spPr>
          <a:xfrm>
            <a:off x="6335094" y="1116599"/>
            <a:ext cx="5411703" cy="1374296"/>
          </a:xfrm>
          <a:prstGeom prst="rect">
            <a:avLst/>
          </a:prstGeom>
        </p:spPr>
        <p:txBody>
          <a:bodyPr lIns="0" tIns="0" rIns="0" bIns="0" rtlCol="0" anchor="t">
            <a:spAutoFit/>
          </a:bodyPr>
          <a:lstStyle/>
          <a:p>
            <a:pPr algn="ctr">
              <a:lnSpc>
                <a:spcPts val="8446"/>
              </a:lnSpc>
            </a:pPr>
            <a:r>
              <a:rPr lang="en-US" sz="8618" b="1">
                <a:solidFill>
                  <a:srgbClr val="FF5757"/>
                </a:solidFill>
                <a:latin typeface="Agrandir Narrow Bold"/>
                <a:ea typeface="Agrandir Narrow Bold"/>
                <a:cs typeface="Agrandir Narrow Bold"/>
                <a:sym typeface="Agrandir Narrow Bold"/>
              </a:rPr>
              <a:t>coercing</a:t>
            </a:r>
          </a:p>
        </p:txBody>
      </p:sp>
      <p:sp>
        <p:nvSpPr>
          <p:cNvPr id="8" name="TextBox 8"/>
          <p:cNvSpPr txBox="1"/>
          <p:nvPr/>
        </p:nvSpPr>
        <p:spPr>
          <a:xfrm>
            <a:off x="821212" y="2705216"/>
            <a:ext cx="6878372" cy="1374296"/>
          </a:xfrm>
          <a:prstGeom prst="rect">
            <a:avLst/>
          </a:prstGeom>
        </p:spPr>
        <p:txBody>
          <a:bodyPr lIns="0" tIns="0" rIns="0" bIns="0" rtlCol="0" anchor="t">
            <a:spAutoFit/>
          </a:bodyPr>
          <a:lstStyle/>
          <a:p>
            <a:pPr algn="ctr">
              <a:lnSpc>
                <a:spcPts val="8446"/>
              </a:lnSpc>
            </a:pPr>
            <a:r>
              <a:rPr lang="en-US" sz="8618" b="1">
                <a:solidFill>
                  <a:srgbClr val="4CA626"/>
                </a:solidFill>
                <a:latin typeface="Agrandir Narrow Bold"/>
                <a:ea typeface="Agrandir Narrow Bold"/>
                <a:cs typeface="Agrandir Narrow Bold"/>
                <a:sym typeface="Agrandir Narrow Bold"/>
              </a:rPr>
              <a:t>guilt tripping</a:t>
            </a:r>
          </a:p>
        </p:txBody>
      </p:sp>
      <p:sp>
        <p:nvSpPr>
          <p:cNvPr id="9" name="TextBox 9"/>
          <p:cNvSpPr txBox="1"/>
          <p:nvPr/>
        </p:nvSpPr>
        <p:spPr>
          <a:xfrm>
            <a:off x="2265628" y="4155712"/>
            <a:ext cx="6775318" cy="2441115"/>
          </a:xfrm>
          <a:prstGeom prst="rect">
            <a:avLst/>
          </a:prstGeom>
        </p:spPr>
        <p:txBody>
          <a:bodyPr lIns="0" tIns="0" rIns="0" bIns="0" rtlCol="0" anchor="t">
            <a:spAutoFit/>
          </a:bodyPr>
          <a:lstStyle/>
          <a:p>
            <a:pPr algn="ctr">
              <a:lnSpc>
                <a:spcPts val="8446"/>
              </a:lnSpc>
            </a:pPr>
            <a:r>
              <a:rPr lang="en-US" sz="8618" b="1">
                <a:solidFill>
                  <a:srgbClr val="8C52FF"/>
                </a:solidFill>
                <a:latin typeface="Agrandir Narrow Bold"/>
                <a:ea typeface="Agrandir Narrow Bold"/>
                <a:cs typeface="Agrandir Narrow Bold"/>
                <a:sym typeface="Agrandir Narrow Bold"/>
              </a:rPr>
              <a:t>too much information</a:t>
            </a:r>
          </a:p>
        </p:txBody>
      </p:sp>
      <p:sp>
        <p:nvSpPr>
          <p:cNvPr id="10" name="TextBox 10"/>
          <p:cNvSpPr txBox="1"/>
          <p:nvPr/>
        </p:nvSpPr>
        <p:spPr>
          <a:xfrm>
            <a:off x="899610" y="7227162"/>
            <a:ext cx="8141336" cy="1374296"/>
          </a:xfrm>
          <a:prstGeom prst="rect">
            <a:avLst/>
          </a:prstGeom>
        </p:spPr>
        <p:txBody>
          <a:bodyPr lIns="0" tIns="0" rIns="0" bIns="0" rtlCol="0" anchor="t">
            <a:spAutoFit/>
          </a:bodyPr>
          <a:lstStyle/>
          <a:p>
            <a:pPr algn="ctr">
              <a:lnSpc>
                <a:spcPts val="8446"/>
              </a:lnSpc>
            </a:pPr>
            <a:r>
              <a:rPr lang="en-US" sz="8618" b="1">
                <a:solidFill>
                  <a:srgbClr val="FF914D"/>
                </a:solidFill>
                <a:latin typeface="Agrandir Narrow Bold"/>
                <a:ea typeface="Agrandir Narrow Bold"/>
                <a:cs typeface="Agrandir Narrow Bold"/>
                <a:sym typeface="Agrandir Narrow Bold"/>
              </a:rPr>
              <a:t>won’t help!!</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A714E"/>
        </a:solidFill>
        <a:effectLst/>
      </p:bgPr>
    </p:bg>
    <p:spTree>
      <p:nvGrpSpPr>
        <p:cNvPr id="1" name=""/>
        <p:cNvGrpSpPr/>
        <p:nvPr/>
      </p:nvGrpSpPr>
      <p:grpSpPr>
        <a:xfrm>
          <a:off x="0" y="0"/>
          <a:ext cx="0" cy="0"/>
          <a:chOff x="0" y="0"/>
          <a:chExt cx="0" cy="0"/>
        </a:xfrm>
      </p:grpSpPr>
      <p:sp>
        <p:nvSpPr>
          <p:cNvPr id="2" name="Freeform 2"/>
          <p:cNvSpPr/>
          <p:nvPr/>
        </p:nvSpPr>
        <p:spPr>
          <a:xfrm rot="5400000">
            <a:off x="548129" y="4846395"/>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rot="5400000">
            <a:off x="11030899" y="6722858"/>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3351767" y="532359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1197200" y="2057400"/>
            <a:ext cx="6937143" cy="8229600"/>
          </a:xfrm>
          <a:custGeom>
            <a:avLst/>
            <a:gdLst/>
            <a:ahLst/>
            <a:cxnLst/>
            <a:rect l="l" t="t" r="r" b="b"/>
            <a:pathLst>
              <a:path w="6937143" h="8229600">
                <a:moveTo>
                  <a:pt x="0" y="0"/>
                </a:moveTo>
                <a:lnTo>
                  <a:pt x="6937143" y="0"/>
                </a:lnTo>
                <a:lnTo>
                  <a:pt x="6937143" y="8229600"/>
                </a:lnTo>
                <a:lnTo>
                  <a:pt x="0" y="8229600"/>
                </a:lnTo>
                <a:lnTo>
                  <a:pt x="0" y="0"/>
                </a:lnTo>
                <a:close/>
              </a:path>
            </a:pathLst>
          </a:custGeom>
          <a:blipFill>
            <a:blip r:embed="rId5"/>
            <a:stretch>
              <a:fillRect l="-47572" r="-30374"/>
            </a:stretch>
          </a:blipFill>
        </p:spPr>
        <p:txBody>
          <a:bodyPr/>
          <a:lstStyle/>
          <a:p>
            <a:endParaRPr lang="en-GB"/>
          </a:p>
        </p:txBody>
      </p:sp>
      <p:sp>
        <p:nvSpPr>
          <p:cNvPr id="6" name="TextBox 6"/>
          <p:cNvSpPr txBox="1"/>
          <p:nvPr/>
        </p:nvSpPr>
        <p:spPr>
          <a:xfrm>
            <a:off x="491184" y="352471"/>
            <a:ext cx="14461933" cy="3085386"/>
          </a:xfrm>
          <a:prstGeom prst="rect">
            <a:avLst/>
          </a:prstGeom>
        </p:spPr>
        <p:txBody>
          <a:bodyPr lIns="0" tIns="0" rIns="0" bIns="0" rtlCol="0" anchor="t">
            <a:spAutoFit/>
          </a:bodyPr>
          <a:lstStyle/>
          <a:p>
            <a:pPr algn="l">
              <a:lnSpc>
                <a:spcPts val="10664"/>
              </a:lnSpc>
            </a:pPr>
            <a:r>
              <a:rPr lang="en-US" sz="10882" b="1">
                <a:solidFill>
                  <a:srgbClr val="6AA1D4"/>
                </a:solidFill>
                <a:latin typeface="Agrandir Narrow Medium"/>
                <a:ea typeface="Agrandir Narrow Medium"/>
                <a:cs typeface="Agrandir Narrow Medium"/>
                <a:sym typeface="Agrandir Narrow Medium"/>
              </a:rPr>
              <a:t>Men Need to Address their Loneliness</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A714E"/>
        </a:solidFill>
        <a:effectLst/>
      </p:bgPr>
    </p:bg>
    <p:spTree>
      <p:nvGrpSpPr>
        <p:cNvPr id="1" name=""/>
        <p:cNvGrpSpPr/>
        <p:nvPr/>
      </p:nvGrpSpPr>
      <p:grpSpPr>
        <a:xfrm>
          <a:off x="0" y="0"/>
          <a:ext cx="0" cy="0"/>
          <a:chOff x="0" y="0"/>
          <a:chExt cx="0" cy="0"/>
        </a:xfrm>
      </p:grpSpPr>
      <p:sp>
        <p:nvSpPr>
          <p:cNvPr id="2" name="Freeform 2"/>
          <p:cNvSpPr/>
          <p:nvPr/>
        </p:nvSpPr>
        <p:spPr>
          <a:xfrm>
            <a:off x="-210403" y="-879397"/>
            <a:ext cx="8605856" cy="13295564"/>
          </a:xfrm>
          <a:custGeom>
            <a:avLst/>
            <a:gdLst/>
            <a:ahLst/>
            <a:cxnLst/>
            <a:rect l="l" t="t" r="r" b="b"/>
            <a:pathLst>
              <a:path w="8605856" h="13295564">
                <a:moveTo>
                  <a:pt x="0" y="0"/>
                </a:moveTo>
                <a:lnTo>
                  <a:pt x="8605856" y="0"/>
                </a:lnTo>
                <a:lnTo>
                  <a:pt x="8605856" y="13295565"/>
                </a:lnTo>
                <a:lnTo>
                  <a:pt x="0" y="132955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308760" y="151406"/>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579678" y="6176690"/>
            <a:ext cx="2321589" cy="2321589"/>
          </a:xfrm>
          <a:custGeom>
            <a:avLst/>
            <a:gdLst/>
            <a:ahLst/>
            <a:cxnLst/>
            <a:rect l="l" t="t" r="r" b="b"/>
            <a:pathLst>
              <a:path w="2321589" h="2321589">
                <a:moveTo>
                  <a:pt x="0" y="0"/>
                </a:moveTo>
                <a:lnTo>
                  <a:pt x="2321589" y="0"/>
                </a:lnTo>
                <a:lnTo>
                  <a:pt x="2321589" y="2321589"/>
                </a:lnTo>
                <a:lnTo>
                  <a:pt x="0" y="232158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308760" y="1801167"/>
            <a:ext cx="8970344" cy="8621201"/>
          </a:xfrm>
          <a:custGeom>
            <a:avLst/>
            <a:gdLst/>
            <a:ahLst/>
            <a:cxnLst/>
            <a:rect l="l" t="t" r="r" b="b"/>
            <a:pathLst>
              <a:path w="8970344" h="8621201">
                <a:moveTo>
                  <a:pt x="0" y="0"/>
                </a:moveTo>
                <a:lnTo>
                  <a:pt x="8970343" y="0"/>
                </a:lnTo>
                <a:lnTo>
                  <a:pt x="8970343" y="8621202"/>
                </a:lnTo>
                <a:lnTo>
                  <a:pt x="0" y="8621202"/>
                </a:lnTo>
                <a:lnTo>
                  <a:pt x="0" y="0"/>
                </a:lnTo>
                <a:close/>
              </a:path>
            </a:pathLst>
          </a:custGeom>
          <a:blipFill>
            <a:blip r:embed="rId5"/>
            <a:stretch>
              <a:fillRect l="-28226" r="-15804"/>
            </a:stretch>
          </a:blipFill>
        </p:spPr>
        <p:txBody>
          <a:bodyPr/>
          <a:lstStyle/>
          <a:p>
            <a:endParaRPr lang="en-GB"/>
          </a:p>
        </p:txBody>
      </p:sp>
      <p:sp>
        <p:nvSpPr>
          <p:cNvPr id="6" name="TextBox 6"/>
          <p:cNvSpPr txBox="1"/>
          <p:nvPr/>
        </p:nvSpPr>
        <p:spPr>
          <a:xfrm>
            <a:off x="8715692" y="525873"/>
            <a:ext cx="10104078" cy="1569703"/>
          </a:xfrm>
          <a:prstGeom prst="rect">
            <a:avLst/>
          </a:prstGeom>
        </p:spPr>
        <p:txBody>
          <a:bodyPr lIns="0" tIns="0" rIns="0" bIns="0" rtlCol="0" anchor="t">
            <a:spAutoFit/>
          </a:bodyPr>
          <a:lstStyle/>
          <a:p>
            <a:pPr algn="l">
              <a:lnSpc>
                <a:spcPts val="9621"/>
              </a:lnSpc>
            </a:pPr>
            <a:r>
              <a:rPr lang="en-US" sz="9818" b="1">
                <a:solidFill>
                  <a:srgbClr val="6AA1D4"/>
                </a:solidFill>
                <a:latin typeface="Agrandir Narrow Bold"/>
                <a:ea typeface="Agrandir Narrow Bold"/>
                <a:cs typeface="Agrandir Narrow Bold"/>
                <a:sym typeface="Agrandir Narrow Bold"/>
              </a:rPr>
              <a:t>Loneliness</a:t>
            </a:r>
          </a:p>
        </p:txBody>
      </p:sp>
      <p:sp>
        <p:nvSpPr>
          <p:cNvPr id="7" name="TextBox 7"/>
          <p:cNvSpPr txBox="1"/>
          <p:nvPr/>
        </p:nvSpPr>
        <p:spPr>
          <a:xfrm>
            <a:off x="8190135" y="2371801"/>
            <a:ext cx="10097865" cy="2319802"/>
          </a:xfrm>
          <a:prstGeom prst="rect">
            <a:avLst/>
          </a:prstGeom>
        </p:spPr>
        <p:txBody>
          <a:bodyPr lIns="0" tIns="0" rIns="0" bIns="0" rtlCol="0" anchor="t">
            <a:spAutoFit/>
          </a:bodyPr>
          <a:lstStyle/>
          <a:p>
            <a:pPr marL="997220" lvl="1" indent="-498610" algn="l">
              <a:lnSpc>
                <a:spcPts val="4526"/>
              </a:lnSpc>
              <a:buFont typeface="Arial"/>
              <a:buChar char="•"/>
            </a:pPr>
            <a:r>
              <a:rPr lang="en-US" sz="4618">
                <a:solidFill>
                  <a:srgbClr val="6AA1D4"/>
                </a:solidFill>
                <a:latin typeface="DM Sans"/>
                <a:ea typeface="DM Sans"/>
                <a:cs typeface="DM Sans"/>
                <a:sym typeface="DM Sans"/>
              </a:rPr>
              <a:t>Man was wired to experience optimal physical, emotional and spiritual health through healthy relationships.</a:t>
            </a:r>
          </a:p>
        </p:txBody>
      </p:sp>
      <p:sp>
        <p:nvSpPr>
          <p:cNvPr id="8" name="TextBox 8"/>
          <p:cNvSpPr txBox="1"/>
          <p:nvPr/>
        </p:nvSpPr>
        <p:spPr>
          <a:xfrm>
            <a:off x="8190135" y="4967829"/>
            <a:ext cx="9918316" cy="1748302"/>
          </a:xfrm>
          <a:prstGeom prst="rect">
            <a:avLst/>
          </a:prstGeom>
        </p:spPr>
        <p:txBody>
          <a:bodyPr lIns="0" tIns="0" rIns="0" bIns="0" rtlCol="0" anchor="t">
            <a:spAutoFit/>
          </a:bodyPr>
          <a:lstStyle/>
          <a:p>
            <a:pPr marL="997220" lvl="1" indent="-498610" algn="l">
              <a:lnSpc>
                <a:spcPts val="4526"/>
              </a:lnSpc>
              <a:buFont typeface="Arial"/>
              <a:buChar char="•"/>
            </a:pPr>
            <a:r>
              <a:rPr lang="en-US" sz="4618">
                <a:solidFill>
                  <a:srgbClr val="6AA1D4"/>
                </a:solidFill>
                <a:latin typeface="DM Sans"/>
                <a:ea typeface="DM Sans"/>
                <a:cs typeface="DM Sans"/>
                <a:sym typeface="DM Sans"/>
              </a:rPr>
              <a:t>Traditional views of masculinity discourage vulnerability and emotional expression.</a:t>
            </a:r>
          </a:p>
        </p:txBody>
      </p:sp>
      <p:sp>
        <p:nvSpPr>
          <p:cNvPr id="9" name="TextBox 9"/>
          <p:cNvSpPr txBox="1"/>
          <p:nvPr/>
        </p:nvSpPr>
        <p:spPr>
          <a:xfrm>
            <a:off x="8190135" y="6993479"/>
            <a:ext cx="9918316" cy="1748302"/>
          </a:xfrm>
          <a:prstGeom prst="rect">
            <a:avLst/>
          </a:prstGeom>
        </p:spPr>
        <p:txBody>
          <a:bodyPr lIns="0" tIns="0" rIns="0" bIns="0" rtlCol="0" anchor="t">
            <a:spAutoFit/>
          </a:bodyPr>
          <a:lstStyle/>
          <a:p>
            <a:pPr marL="997220" lvl="1" indent="-498610" algn="l">
              <a:lnSpc>
                <a:spcPts val="4526"/>
              </a:lnSpc>
              <a:buFont typeface="Arial"/>
              <a:buChar char="•"/>
            </a:pPr>
            <a:r>
              <a:rPr lang="en-US" sz="4618">
                <a:solidFill>
                  <a:srgbClr val="6AA1D4"/>
                </a:solidFill>
                <a:latin typeface="DM Sans"/>
                <a:ea typeface="DM Sans"/>
                <a:cs typeface="DM Sans"/>
                <a:sym typeface="DM Sans"/>
              </a:rPr>
              <a:t>To be “manly” men are taught to stuff their emotions and keep conversations superficial.</a:t>
            </a: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141128" y="167216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rot="607371">
            <a:off x="11688282" y="3872173"/>
            <a:ext cx="4579514" cy="5824501"/>
          </a:xfrm>
          <a:custGeom>
            <a:avLst/>
            <a:gdLst/>
            <a:ahLst/>
            <a:cxnLst/>
            <a:rect l="l" t="t" r="r" b="b"/>
            <a:pathLst>
              <a:path w="4579514" h="5824501">
                <a:moveTo>
                  <a:pt x="0" y="0"/>
                </a:moveTo>
                <a:lnTo>
                  <a:pt x="4579514" y="0"/>
                </a:lnTo>
                <a:lnTo>
                  <a:pt x="4579514" y="5824501"/>
                </a:lnTo>
                <a:lnTo>
                  <a:pt x="0" y="5824501"/>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952944" y="1400464"/>
            <a:ext cx="8088002" cy="6415405"/>
          </a:xfrm>
          <a:prstGeom prst="rect">
            <a:avLst/>
          </a:prstGeom>
        </p:spPr>
        <p:txBody>
          <a:bodyPr lIns="0" tIns="0" rIns="0" bIns="0" rtlCol="0" anchor="t">
            <a:spAutoFit/>
          </a:bodyPr>
          <a:lstStyle/>
          <a:p>
            <a:pPr algn="ctr">
              <a:lnSpc>
                <a:spcPts val="4624"/>
              </a:lnSpc>
            </a:pPr>
            <a:r>
              <a:rPr lang="en-US" sz="3699" b="1" spc="-184">
                <a:solidFill>
                  <a:srgbClr val="FFFFFF"/>
                </a:solidFill>
                <a:latin typeface="Arimo Bold"/>
                <a:ea typeface="Arimo Bold"/>
                <a:cs typeface="Arimo Bold"/>
                <a:sym typeface="Arimo Bold"/>
              </a:rPr>
              <a:t>“We seldom realize fully that we are sent to fulfill God-given tasks... We act as if we were simply dropped down in creation and have to decide how to entertain ourselves until we die. </a:t>
            </a:r>
            <a:r>
              <a:rPr lang="en-US" sz="3699" b="1" spc="-184">
                <a:solidFill>
                  <a:srgbClr val="FCC751"/>
                </a:solidFill>
                <a:latin typeface="Arimo Bold"/>
                <a:ea typeface="Arimo Bold"/>
                <a:cs typeface="Arimo Bold"/>
                <a:sym typeface="Arimo Bold"/>
              </a:rPr>
              <a:t>But we were sent into the world by God, just as Jesus was.</a:t>
            </a:r>
            <a:r>
              <a:rPr lang="en-US" sz="3699" b="1" spc="-184">
                <a:solidFill>
                  <a:srgbClr val="1800AD"/>
                </a:solidFill>
                <a:latin typeface="Arimo Bold"/>
                <a:ea typeface="Arimo Bold"/>
                <a:cs typeface="Arimo Bold"/>
                <a:sym typeface="Arimo Bold"/>
              </a:rPr>
              <a:t> </a:t>
            </a:r>
            <a:r>
              <a:rPr lang="en-US" sz="3699" b="1" spc="-184">
                <a:solidFill>
                  <a:srgbClr val="0C4638"/>
                </a:solidFill>
                <a:latin typeface="Arimo Bold"/>
                <a:ea typeface="Arimo Bold"/>
                <a:cs typeface="Arimo Bold"/>
                <a:sym typeface="Arimo Bold"/>
              </a:rPr>
              <a:t> </a:t>
            </a:r>
            <a:r>
              <a:rPr lang="en-US" sz="3699" b="1" spc="-184">
                <a:solidFill>
                  <a:srgbClr val="FFFFFF"/>
                </a:solidFill>
                <a:latin typeface="Arimo Bold"/>
                <a:ea typeface="Arimo Bold"/>
                <a:cs typeface="Arimo Bold"/>
                <a:sym typeface="Arimo Bold"/>
              </a:rPr>
              <a:t>Once we start living our lives </a:t>
            </a:r>
            <a:r>
              <a:rPr lang="en-US" sz="3699" b="1" spc="-184">
                <a:solidFill>
                  <a:srgbClr val="FCC751"/>
                </a:solidFill>
                <a:latin typeface="Arimo Bold"/>
                <a:ea typeface="Arimo Bold"/>
                <a:cs typeface="Arimo Bold"/>
                <a:sym typeface="Arimo Bold"/>
              </a:rPr>
              <a:t>with that conviction, we will soon know what we were sent to do</a:t>
            </a:r>
            <a:r>
              <a:rPr lang="en-US" sz="3699" b="1" spc="-184">
                <a:solidFill>
                  <a:srgbClr val="FFFFFF"/>
                </a:solidFill>
                <a:latin typeface="Arimo Bold"/>
                <a:ea typeface="Arimo Bold"/>
                <a:cs typeface="Arimo Bold"/>
                <a:sym typeface="Arimo Bold"/>
              </a:rPr>
              <a:t>.”</a:t>
            </a:r>
          </a:p>
          <a:p>
            <a:pPr algn="ctr">
              <a:lnSpc>
                <a:spcPts val="4624"/>
              </a:lnSpc>
            </a:pPr>
            <a:endParaRPr lang="en-US" sz="3699" b="1" spc="-184">
              <a:solidFill>
                <a:srgbClr val="FFFFFF"/>
              </a:solidFill>
              <a:latin typeface="Arimo Bold"/>
              <a:ea typeface="Arimo Bold"/>
              <a:cs typeface="Arimo Bold"/>
              <a:sym typeface="Arimo Bold"/>
            </a:endParaRPr>
          </a:p>
          <a:p>
            <a:pPr algn="ctr">
              <a:lnSpc>
                <a:spcPts val="4624"/>
              </a:lnSpc>
            </a:pPr>
            <a:r>
              <a:rPr lang="en-US" sz="3699" spc="-184">
                <a:solidFill>
                  <a:srgbClr val="FF914D"/>
                </a:solidFill>
                <a:latin typeface="Amsterdam One"/>
                <a:ea typeface="Amsterdam One"/>
                <a:cs typeface="Amsterdam One"/>
                <a:sym typeface="Amsterdam One"/>
              </a:rPr>
              <a:t>Henri J M. Nouwen</a:t>
            </a: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A714E"/>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297921"/>
            <a:ext cx="13613993" cy="3086100"/>
            <a:chOff x="0" y="0"/>
            <a:chExt cx="18151991" cy="4114800"/>
          </a:xfrm>
        </p:grpSpPr>
        <p:grpSp>
          <p:nvGrpSpPr>
            <p:cNvPr id="3" name="Group 3"/>
            <p:cNvGrpSpPr/>
            <p:nvPr/>
          </p:nvGrpSpPr>
          <p:grpSpPr>
            <a:xfrm>
              <a:off x="0" y="0"/>
              <a:ext cx="7294804" cy="4114800"/>
              <a:chOff x="0" y="0"/>
              <a:chExt cx="1440949" cy="812800"/>
            </a:xfrm>
          </p:grpSpPr>
          <p:sp>
            <p:nvSpPr>
              <p:cNvPr id="4" name="Freeform 4"/>
              <p:cNvSpPr/>
              <p:nvPr/>
            </p:nvSpPr>
            <p:spPr>
              <a:xfrm>
                <a:off x="0" y="0"/>
                <a:ext cx="1440949" cy="812800"/>
              </a:xfrm>
              <a:custGeom>
                <a:avLst/>
                <a:gdLst/>
                <a:ahLst/>
                <a:cxnLst/>
                <a:rect l="l" t="t" r="r" b="b"/>
                <a:pathLst>
                  <a:path w="1440949" h="812800">
                    <a:moveTo>
                      <a:pt x="72168" y="0"/>
                    </a:moveTo>
                    <a:lnTo>
                      <a:pt x="1368781" y="0"/>
                    </a:lnTo>
                    <a:cubicBezTo>
                      <a:pt x="1408638" y="0"/>
                      <a:pt x="1440949" y="32311"/>
                      <a:pt x="1440949" y="72168"/>
                    </a:cubicBezTo>
                    <a:lnTo>
                      <a:pt x="1440949" y="740632"/>
                    </a:lnTo>
                    <a:cubicBezTo>
                      <a:pt x="1440949" y="780489"/>
                      <a:pt x="1408638" y="812800"/>
                      <a:pt x="1368781" y="812800"/>
                    </a:cubicBezTo>
                    <a:lnTo>
                      <a:pt x="72168" y="812800"/>
                    </a:lnTo>
                    <a:cubicBezTo>
                      <a:pt x="32311" y="812800"/>
                      <a:pt x="0" y="780489"/>
                      <a:pt x="0" y="740632"/>
                    </a:cubicBezTo>
                    <a:lnTo>
                      <a:pt x="0" y="72168"/>
                    </a:lnTo>
                    <a:cubicBezTo>
                      <a:pt x="0" y="32311"/>
                      <a:pt x="32311" y="0"/>
                      <a:pt x="72168" y="0"/>
                    </a:cubicBezTo>
                    <a:close/>
                  </a:path>
                </a:pathLst>
              </a:custGeom>
              <a:solidFill>
                <a:srgbClr val="FFEB99"/>
              </a:solidFill>
            </p:spPr>
            <p:txBody>
              <a:bodyPr/>
              <a:lstStyle/>
              <a:p>
                <a:endParaRPr lang="en-GB"/>
              </a:p>
            </p:txBody>
          </p:sp>
          <p:sp>
            <p:nvSpPr>
              <p:cNvPr id="5" name="TextBox 5"/>
              <p:cNvSpPr txBox="1"/>
              <p:nvPr/>
            </p:nvSpPr>
            <p:spPr>
              <a:xfrm>
                <a:off x="0" y="-123825"/>
                <a:ext cx="1440949" cy="936625"/>
              </a:xfrm>
              <a:prstGeom prst="rect">
                <a:avLst/>
              </a:prstGeom>
            </p:spPr>
            <p:txBody>
              <a:bodyPr lIns="50800" tIns="50800" rIns="50800" bIns="50800" rtlCol="0" anchor="ctr"/>
              <a:lstStyle/>
              <a:p>
                <a:pPr algn="ctr">
                  <a:lnSpc>
                    <a:spcPts val="3337"/>
                  </a:lnSpc>
                </a:pPr>
                <a:endParaRPr/>
              </a:p>
            </p:txBody>
          </p:sp>
        </p:grpSp>
        <p:grpSp>
          <p:nvGrpSpPr>
            <p:cNvPr id="6" name="Group 6"/>
            <p:cNvGrpSpPr/>
            <p:nvPr/>
          </p:nvGrpSpPr>
          <p:grpSpPr>
            <a:xfrm>
              <a:off x="8454507" y="0"/>
              <a:ext cx="9697484" cy="4114800"/>
              <a:chOff x="0" y="0"/>
              <a:chExt cx="1915552" cy="812800"/>
            </a:xfrm>
          </p:grpSpPr>
          <p:sp>
            <p:nvSpPr>
              <p:cNvPr id="7" name="Freeform 7"/>
              <p:cNvSpPr/>
              <p:nvPr/>
            </p:nvSpPr>
            <p:spPr>
              <a:xfrm>
                <a:off x="0" y="0"/>
                <a:ext cx="1915552" cy="812800"/>
              </a:xfrm>
              <a:custGeom>
                <a:avLst/>
                <a:gdLst/>
                <a:ahLst/>
                <a:cxnLst/>
                <a:rect l="l" t="t" r="r" b="b"/>
                <a:pathLst>
                  <a:path w="1915552" h="812800">
                    <a:moveTo>
                      <a:pt x="54287" y="0"/>
                    </a:moveTo>
                    <a:lnTo>
                      <a:pt x="1861265" y="0"/>
                    </a:lnTo>
                    <a:cubicBezTo>
                      <a:pt x="1875663" y="0"/>
                      <a:pt x="1889471" y="5720"/>
                      <a:pt x="1899652" y="15900"/>
                    </a:cubicBezTo>
                    <a:cubicBezTo>
                      <a:pt x="1909833" y="26081"/>
                      <a:pt x="1915552" y="39889"/>
                      <a:pt x="1915552" y="54287"/>
                    </a:cubicBezTo>
                    <a:lnTo>
                      <a:pt x="1915552" y="758513"/>
                    </a:lnTo>
                    <a:cubicBezTo>
                      <a:pt x="1915552" y="772911"/>
                      <a:pt x="1909833" y="786719"/>
                      <a:pt x="1899652" y="796900"/>
                    </a:cubicBezTo>
                    <a:cubicBezTo>
                      <a:pt x="1889471" y="807080"/>
                      <a:pt x="1875663" y="812800"/>
                      <a:pt x="1861265" y="812800"/>
                    </a:cubicBezTo>
                    <a:lnTo>
                      <a:pt x="54287" y="812800"/>
                    </a:lnTo>
                    <a:cubicBezTo>
                      <a:pt x="39889" y="812800"/>
                      <a:pt x="26081" y="807080"/>
                      <a:pt x="15900" y="796900"/>
                    </a:cubicBezTo>
                    <a:cubicBezTo>
                      <a:pt x="5720" y="786719"/>
                      <a:pt x="0" y="772911"/>
                      <a:pt x="0" y="758513"/>
                    </a:cubicBezTo>
                    <a:lnTo>
                      <a:pt x="0" y="54287"/>
                    </a:lnTo>
                    <a:cubicBezTo>
                      <a:pt x="0" y="39889"/>
                      <a:pt x="5720" y="26081"/>
                      <a:pt x="15900" y="15900"/>
                    </a:cubicBezTo>
                    <a:cubicBezTo>
                      <a:pt x="26081" y="5720"/>
                      <a:pt x="39889" y="0"/>
                      <a:pt x="54287" y="0"/>
                    </a:cubicBezTo>
                    <a:close/>
                  </a:path>
                </a:pathLst>
              </a:custGeom>
              <a:solidFill>
                <a:srgbClr val="FFEB99"/>
              </a:solidFill>
            </p:spPr>
            <p:txBody>
              <a:bodyPr/>
              <a:lstStyle/>
              <a:p>
                <a:endParaRPr lang="en-GB"/>
              </a:p>
            </p:txBody>
          </p:sp>
          <p:sp>
            <p:nvSpPr>
              <p:cNvPr id="8" name="TextBox 8"/>
              <p:cNvSpPr txBox="1"/>
              <p:nvPr/>
            </p:nvSpPr>
            <p:spPr>
              <a:xfrm>
                <a:off x="0" y="-123825"/>
                <a:ext cx="1915552" cy="936625"/>
              </a:xfrm>
              <a:prstGeom prst="rect">
                <a:avLst/>
              </a:prstGeom>
            </p:spPr>
            <p:txBody>
              <a:bodyPr lIns="50800" tIns="50800" rIns="50800" bIns="50800" rtlCol="0" anchor="ctr"/>
              <a:lstStyle/>
              <a:p>
                <a:pPr algn="ctr">
                  <a:lnSpc>
                    <a:spcPts val="3337"/>
                  </a:lnSpc>
                </a:pPr>
                <a:endParaRPr/>
              </a:p>
            </p:txBody>
          </p:sp>
        </p:grpSp>
        <p:sp>
          <p:nvSpPr>
            <p:cNvPr id="9" name="TextBox 9"/>
            <p:cNvSpPr txBox="1"/>
            <p:nvPr/>
          </p:nvSpPr>
          <p:spPr>
            <a:xfrm>
              <a:off x="711233" y="547707"/>
              <a:ext cx="2366206" cy="1278340"/>
            </a:xfrm>
            <a:prstGeom prst="rect">
              <a:avLst/>
            </a:prstGeom>
          </p:spPr>
          <p:txBody>
            <a:bodyPr lIns="0" tIns="0" rIns="0" bIns="0" rtlCol="0" anchor="t">
              <a:spAutoFit/>
            </a:bodyPr>
            <a:lstStyle/>
            <a:p>
              <a:pPr marL="0" lvl="0" indent="0" algn="l">
                <a:lnSpc>
                  <a:spcPts val="6045"/>
                </a:lnSpc>
                <a:spcBef>
                  <a:spcPct val="0"/>
                </a:spcBef>
              </a:pPr>
              <a:r>
                <a:rPr lang="en-US" sz="6045" b="1">
                  <a:solidFill>
                    <a:srgbClr val="8C52FF"/>
                  </a:solidFill>
                  <a:latin typeface="Agrandir Medium"/>
                  <a:ea typeface="Agrandir Medium"/>
                  <a:cs typeface="Agrandir Medium"/>
                  <a:sym typeface="Agrandir Medium"/>
                </a:rPr>
                <a:t>50%</a:t>
              </a:r>
            </a:p>
          </p:txBody>
        </p:sp>
        <p:sp>
          <p:nvSpPr>
            <p:cNvPr id="10" name="TextBox 10"/>
            <p:cNvSpPr txBox="1"/>
            <p:nvPr/>
          </p:nvSpPr>
          <p:spPr>
            <a:xfrm>
              <a:off x="3408397" y="775534"/>
              <a:ext cx="6987606" cy="601938"/>
            </a:xfrm>
            <a:prstGeom prst="rect">
              <a:avLst/>
            </a:prstGeom>
          </p:spPr>
          <p:txBody>
            <a:bodyPr lIns="0" tIns="0" rIns="0" bIns="0" rtlCol="0" anchor="t">
              <a:spAutoFit/>
            </a:bodyPr>
            <a:lstStyle/>
            <a:p>
              <a:pPr marL="0" lvl="1" indent="0" algn="l">
                <a:lnSpc>
                  <a:spcPts val="3337"/>
                </a:lnSpc>
                <a:spcBef>
                  <a:spcPct val="0"/>
                </a:spcBef>
              </a:pPr>
              <a:r>
                <a:rPr lang="en-US" sz="2383" b="1">
                  <a:solidFill>
                    <a:srgbClr val="4CA626"/>
                  </a:solidFill>
                  <a:latin typeface="Agrandir Bold"/>
                  <a:ea typeface="Agrandir Bold"/>
                  <a:cs typeface="Agrandir Bold"/>
                  <a:sym typeface="Agrandir Bold"/>
                </a:rPr>
                <a:t>men felt lonely</a:t>
              </a:r>
            </a:p>
          </p:txBody>
        </p:sp>
        <p:sp>
          <p:nvSpPr>
            <p:cNvPr id="11" name="TextBox 11"/>
            <p:cNvSpPr txBox="1"/>
            <p:nvPr/>
          </p:nvSpPr>
          <p:spPr>
            <a:xfrm>
              <a:off x="711233" y="2349514"/>
              <a:ext cx="2366206" cy="1278340"/>
            </a:xfrm>
            <a:prstGeom prst="rect">
              <a:avLst/>
            </a:prstGeom>
          </p:spPr>
          <p:txBody>
            <a:bodyPr lIns="0" tIns="0" rIns="0" bIns="0" rtlCol="0" anchor="t">
              <a:spAutoFit/>
            </a:bodyPr>
            <a:lstStyle/>
            <a:p>
              <a:pPr marL="0" lvl="0" indent="0" algn="l">
                <a:lnSpc>
                  <a:spcPts val="6045"/>
                </a:lnSpc>
                <a:spcBef>
                  <a:spcPct val="0"/>
                </a:spcBef>
              </a:pPr>
              <a:r>
                <a:rPr lang="en-US" sz="6045" b="1">
                  <a:solidFill>
                    <a:srgbClr val="8C52FF"/>
                  </a:solidFill>
                  <a:latin typeface="Agrandir Medium"/>
                  <a:ea typeface="Agrandir Medium"/>
                  <a:cs typeface="Agrandir Medium"/>
                  <a:sym typeface="Agrandir Medium"/>
                </a:rPr>
                <a:t>40%</a:t>
              </a:r>
            </a:p>
          </p:txBody>
        </p:sp>
        <p:sp>
          <p:nvSpPr>
            <p:cNvPr id="12" name="TextBox 12"/>
            <p:cNvSpPr txBox="1"/>
            <p:nvPr/>
          </p:nvSpPr>
          <p:spPr>
            <a:xfrm>
              <a:off x="468710" y="1699680"/>
              <a:ext cx="2697164" cy="605384"/>
            </a:xfrm>
            <a:prstGeom prst="rect">
              <a:avLst/>
            </a:prstGeom>
          </p:spPr>
          <p:txBody>
            <a:bodyPr lIns="0" tIns="0" rIns="0" bIns="0" rtlCol="0" anchor="t">
              <a:spAutoFit/>
            </a:bodyPr>
            <a:lstStyle/>
            <a:p>
              <a:pPr marL="0" lvl="1" indent="0" algn="l">
                <a:lnSpc>
                  <a:spcPts val="3337"/>
                </a:lnSpc>
                <a:spcBef>
                  <a:spcPct val="0"/>
                </a:spcBef>
              </a:pPr>
              <a:r>
                <a:rPr lang="en-US" sz="2383" b="1">
                  <a:solidFill>
                    <a:srgbClr val="FF914D"/>
                  </a:solidFill>
                  <a:latin typeface="Agrandir Bold"/>
                  <a:ea typeface="Agrandir Bold"/>
                  <a:cs typeface="Agrandir Bold"/>
                  <a:sym typeface="Agrandir Bold"/>
                </a:rPr>
                <a:t>compared to</a:t>
              </a:r>
            </a:p>
          </p:txBody>
        </p:sp>
        <p:sp>
          <p:nvSpPr>
            <p:cNvPr id="13" name="TextBox 13"/>
            <p:cNvSpPr txBox="1"/>
            <p:nvPr/>
          </p:nvSpPr>
          <p:spPr>
            <a:xfrm>
              <a:off x="3408397" y="2317362"/>
              <a:ext cx="6447559" cy="601938"/>
            </a:xfrm>
            <a:prstGeom prst="rect">
              <a:avLst/>
            </a:prstGeom>
          </p:spPr>
          <p:txBody>
            <a:bodyPr lIns="0" tIns="0" rIns="0" bIns="0" rtlCol="0" anchor="t">
              <a:spAutoFit/>
            </a:bodyPr>
            <a:lstStyle/>
            <a:p>
              <a:pPr marL="0" lvl="1" indent="0" algn="l">
                <a:lnSpc>
                  <a:spcPts val="3337"/>
                </a:lnSpc>
                <a:spcBef>
                  <a:spcPct val="0"/>
                </a:spcBef>
              </a:pPr>
              <a:r>
                <a:rPr lang="en-US" sz="2383" b="1">
                  <a:solidFill>
                    <a:srgbClr val="4CA626"/>
                  </a:solidFill>
                  <a:latin typeface="Agrandir Bold"/>
                  <a:ea typeface="Agrandir Bold"/>
                  <a:cs typeface="Agrandir Bold"/>
                  <a:sym typeface="Agrandir Bold"/>
                </a:rPr>
                <a:t>women felt lonely</a:t>
              </a:r>
            </a:p>
          </p:txBody>
        </p:sp>
        <p:sp>
          <p:nvSpPr>
            <p:cNvPr id="14" name="TextBox 14"/>
            <p:cNvSpPr txBox="1"/>
            <p:nvPr/>
          </p:nvSpPr>
          <p:spPr>
            <a:xfrm>
              <a:off x="8976055" y="547749"/>
              <a:ext cx="2366206" cy="1278340"/>
            </a:xfrm>
            <a:prstGeom prst="rect">
              <a:avLst/>
            </a:prstGeom>
          </p:spPr>
          <p:txBody>
            <a:bodyPr lIns="0" tIns="0" rIns="0" bIns="0" rtlCol="0" anchor="t">
              <a:spAutoFit/>
            </a:bodyPr>
            <a:lstStyle/>
            <a:p>
              <a:pPr marL="0" lvl="0" indent="0" algn="l">
                <a:lnSpc>
                  <a:spcPts val="6045"/>
                </a:lnSpc>
                <a:spcBef>
                  <a:spcPct val="0"/>
                </a:spcBef>
              </a:pPr>
              <a:r>
                <a:rPr lang="en-US" sz="6045" b="1">
                  <a:solidFill>
                    <a:srgbClr val="8C52FF"/>
                  </a:solidFill>
                  <a:latin typeface="Agrandir Medium"/>
                  <a:ea typeface="Agrandir Medium"/>
                  <a:cs typeface="Agrandir Medium"/>
                  <a:sym typeface="Agrandir Medium"/>
                </a:rPr>
                <a:t>44%</a:t>
              </a:r>
            </a:p>
          </p:txBody>
        </p:sp>
        <p:sp>
          <p:nvSpPr>
            <p:cNvPr id="15" name="TextBox 15"/>
            <p:cNvSpPr txBox="1"/>
            <p:nvPr/>
          </p:nvSpPr>
          <p:spPr>
            <a:xfrm>
              <a:off x="11509592" y="775534"/>
              <a:ext cx="6447559" cy="601938"/>
            </a:xfrm>
            <a:prstGeom prst="rect">
              <a:avLst/>
            </a:prstGeom>
          </p:spPr>
          <p:txBody>
            <a:bodyPr lIns="0" tIns="0" rIns="0" bIns="0" rtlCol="0" anchor="t">
              <a:spAutoFit/>
            </a:bodyPr>
            <a:lstStyle/>
            <a:p>
              <a:pPr marL="0" lvl="1" indent="0" algn="l">
                <a:lnSpc>
                  <a:spcPts val="3337"/>
                </a:lnSpc>
                <a:spcBef>
                  <a:spcPct val="0"/>
                </a:spcBef>
              </a:pPr>
              <a:r>
                <a:rPr lang="en-US" sz="2383" b="1">
                  <a:solidFill>
                    <a:srgbClr val="4CA626"/>
                  </a:solidFill>
                  <a:latin typeface="Agrandir Bold"/>
                  <a:ea typeface="Agrandir Bold"/>
                  <a:cs typeface="Agrandir Bold"/>
                  <a:sym typeface="Agrandir Bold"/>
                </a:rPr>
                <a:t>men age 60 and up feel lonely</a:t>
              </a:r>
            </a:p>
          </p:txBody>
        </p:sp>
        <p:sp>
          <p:nvSpPr>
            <p:cNvPr id="16" name="TextBox 16"/>
            <p:cNvSpPr txBox="1"/>
            <p:nvPr/>
          </p:nvSpPr>
          <p:spPr>
            <a:xfrm>
              <a:off x="8976055" y="2349557"/>
              <a:ext cx="2366206" cy="1278340"/>
            </a:xfrm>
            <a:prstGeom prst="rect">
              <a:avLst/>
            </a:prstGeom>
          </p:spPr>
          <p:txBody>
            <a:bodyPr lIns="0" tIns="0" rIns="0" bIns="0" rtlCol="0" anchor="t">
              <a:spAutoFit/>
            </a:bodyPr>
            <a:lstStyle/>
            <a:p>
              <a:pPr marL="0" lvl="0" indent="0" algn="l">
                <a:lnSpc>
                  <a:spcPts val="6045"/>
                </a:lnSpc>
                <a:spcBef>
                  <a:spcPct val="0"/>
                </a:spcBef>
              </a:pPr>
              <a:r>
                <a:rPr lang="en-US" sz="6045" b="1">
                  <a:solidFill>
                    <a:srgbClr val="8C52FF"/>
                  </a:solidFill>
                  <a:latin typeface="Agrandir Medium"/>
                  <a:ea typeface="Agrandir Medium"/>
                  <a:cs typeface="Agrandir Medium"/>
                  <a:sym typeface="Agrandir Medium"/>
                </a:rPr>
                <a:t>18%</a:t>
              </a:r>
            </a:p>
          </p:txBody>
        </p:sp>
        <p:sp>
          <p:nvSpPr>
            <p:cNvPr id="17" name="TextBox 17"/>
            <p:cNvSpPr txBox="1"/>
            <p:nvPr/>
          </p:nvSpPr>
          <p:spPr>
            <a:xfrm>
              <a:off x="11509592" y="2317362"/>
              <a:ext cx="6447559" cy="1160787"/>
            </a:xfrm>
            <a:prstGeom prst="rect">
              <a:avLst/>
            </a:prstGeom>
          </p:spPr>
          <p:txBody>
            <a:bodyPr lIns="0" tIns="0" rIns="0" bIns="0" rtlCol="0" anchor="t">
              <a:spAutoFit/>
            </a:bodyPr>
            <a:lstStyle/>
            <a:p>
              <a:pPr marL="0" lvl="1" indent="0" algn="l">
                <a:lnSpc>
                  <a:spcPts val="3337"/>
                </a:lnSpc>
                <a:spcBef>
                  <a:spcPct val="0"/>
                </a:spcBef>
              </a:pPr>
              <a:r>
                <a:rPr lang="en-US" sz="2383" b="1">
                  <a:solidFill>
                    <a:srgbClr val="4CA626"/>
                  </a:solidFill>
                  <a:latin typeface="Agrandir Bold"/>
                  <a:ea typeface="Agrandir Bold"/>
                  <a:cs typeface="Agrandir Bold"/>
                  <a:sym typeface="Agrandir Bold"/>
                </a:rPr>
                <a:t>men ages 18-24 report feeling lonely  “often” or “always”</a:t>
              </a:r>
            </a:p>
          </p:txBody>
        </p:sp>
      </p:grpSp>
      <p:grpSp>
        <p:nvGrpSpPr>
          <p:cNvPr id="18" name="Group 18"/>
          <p:cNvGrpSpPr/>
          <p:nvPr/>
        </p:nvGrpSpPr>
        <p:grpSpPr>
          <a:xfrm>
            <a:off x="1028700" y="7843806"/>
            <a:ext cx="13613993" cy="1732216"/>
            <a:chOff x="0" y="0"/>
            <a:chExt cx="18151991" cy="2309621"/>
          </a:xfrm>
        </p:grpSpPr>
        <p:grpSp>
          <p:nvGrpSpPr>
            <p:cNvPr id="19" name="Group 19"/>
            <p:cNvGrpSpPr/>
            <p:nvPr/>
          </p:nvGrpSpPr>
          <p:grpSpPr>
            <a:xfrm>
              <a:off x="0" y="0"/>
              <a:ext cx="18151991" cy="1885992"/>
              <a:chOff x="0" y="0"/>
              <a:chExt cx="4036370" cy="419379"/>
            </a:xfrm>
          </p:grpSpPr>
          <p:sp>
            <p:nvSpPr>
              <p:cNvPr id="20" name="Freeform 20"/>
              <p:cNvSpPr/>
              <p:nvPr/>
            </p:nvSpPr>
            <p:spPr>
              <a:xfrm>
                <a:off x="0" y="0"/>
                <a:ext cx="4036370" cy="419379"/>
              </a:xfrm>
              <a:custGeom>
                <a:avLst/>
                <a:gdLst/>
                <a:ahLst/>
                <a:cxnLst/>
                <a:rect l="l" t="t" r="r" b="b"/>
                <a:pathLst>
                  <a:path w="4036370" h="419379">
                    <a:moveTo>
                      <a:pt x="29002" y="0"/>
                    </a:moveTo>
                    <a:lnTo>
                      <a:pt x="4007367" y="0"/>
                    </a:lnTo>
                    <a:cubicBezTo>
                      <a:pt x="4015060" y="0"/>
                      <a:pt x="4022436" y="3056"/>
                      <a:pt x="4027875" y="8495"/>
                    </a:cubicBezTo>
                    <a:cubicBezTo>
                      <a:pt x="4033314" y="13934"/>
                      <a:pt x="4036370" y="21310"/>
                      <a:pt x="4036370" y="29002"/>
                    </a:cubicBezTo>
                    <a:lnTo>
                      <a:pt x="4036370" y="390376"/>
                    </a:lnTo>
                    <a:cubicBezTo>
                      <a:pt x="4036370" y="398068"/>
                      <a:pt x="4033314" y="405445"/>
                      <a:pt x="4027875" y="410884"/>
                    </a:cubicBezTo>
                    <a:cubicBezTo>
                      <a:pt x="4022436" y="416323"/>
                      <a:pt x="4015060" y="419379"/>
                      <a:pt x="4007367" y="419379"/>
                    </a:cubicBezTo>
                    <a:lnTo>
                      <a:pt x="29002" y="419379"/>
                    </a:lnTo>
                    <a:cubicBezTo>
                      <a:pt x="21310" y="419379"/>
                      <a:pt x="13934" y="416323"/>
                      <a:pt x="8495" y="410884"/>
                    </a:cubicBezTo>
                    <a:cubicBezTo>
                      <a:pt x="3056" y="405445"/>
                      <a:pt x="0" y="398068"/>
                      <a:pt x="0" y="390376"/>
                    </a:cubicBezTo>
                    <a:lnTo>
                      <a:pt x="0" y="29002"/>
                    </a:lnTo>
                    <a:cubicBezTo>
                      <a:pt x="0" y="21310"/>
                      <a:pt x="3056" y="13934"/>
                      <a:pt x="8495" y="8495"/>
                    </a:cubicBezTo>
                    <a:cubicBezTo>
                      <a:pt x="13934" y="3056"/>
                      <a:pt x="21310" y="0"/>
                      <a:pt x="29002" y="0"/>
                    </a:cubicBezTo>
                    <a:close/>
                  </a:path>
                </a:pathLst>
              </a:custGeom>
              <a:solidFill>
                <a:srgbClr val="FFEB99"/>
              </a:solidFill>
            </p:spPr>
            <p:txBody>
              <a:bodyPr/>
              <a:lstStyle/>
              <a:p>
                <a:endParaRPr lang="en-GB"/>
              </a:p>
            </p:txBody>
          </p:sp>
          <p:sp>
            <p:nvSpPr>
              <p:cNvPr id="21" name="TextBox 21"/>
              <p:cNvSpPr txBox="1"/>
              <p:nvPr/>
            </p:nvSpPr>
            <p:spPr>
              <a:xfrm>
                <a:off x="0" y="-123825"/>
                <a:ext cx="4036370" cy="543204"/>
              </a:xfrm>
              <a:prstGeom prst="rect">
                <a:avLst/>
              </a:prstGeom>
            </p:spPr>
            <p:txBody>
              <a:bodyPr lIns="45127" tIns="45127" rIns="45127" bIns="45127" rtlCol="0" anchor="ctr"/>
              <a:lstStyle/>
              <a:p>
                <a:pPr algn="ctr">
                  <a:lnSpc>
                    <a:spcPts val="3337"/>
                  </a:lnSpc>
                </a:pPr>
                <a:endParaRPr/>
              </a:p>
            </p:txBody>
          </p:sp>
        </p:grpSp>
        <p:sp>
          <p:nvSpPr>
            <p:cNvPr id="22" name="TextBox 22"/>
            <p:cNvSpPr txBox="1"/>
            <p:nvPr/>
          </p:nvSpPr>
          <p:spPr>
            <a:xfrm>
              <a:off x="475036" y="358193"/>
              <a:ext cx="5499545" cy="1132430"/>
            </a:xfrm>
            <a:prstGeom prst="rect">
              <a:avLst/>
            </a:prstGeom>
          </p:spPr>
          <p:txBody>
            <a:bodyPr lIns="0" tIns="0" rIns="0" bIns="0" rtlCol="0" anchor="t">
              <a:spAutoFit/>
            </a:bodyPr>
            <a:lstStyle/>
            <a:p>
              <a:pPr marL="0" lvl="0" indent="0" algn="l">
                <a:lnSpc>
                  <a:spcPts val="5369"/>
                </a:lnSpc>
                <a:spcBef>
                  <a:spcPct val="0"/>
                </a:spcBef>
              </a:pPr>
              <a:r>
                <a:rPr lang="en-US" sz="5369" b="1">
                  <a:solidFill>
                    <a:srgbClr val="8C52FF"/>
                  </a:solidFill>
                  <a:latin typeface="Agrandir Medium"/>
                  <a:ea typeface="Agrandir Medium"/>
                  <a:cs typeface="Agrandir Medium"/>
                  <a:sym typeface="Agrandir Medium"/>
                </a:rPr>
                <a:t>1990 - 2021</a:t>
              </a:r>
            </a:p>
          </p:txBody>
        </p:sp>
        <p:sp>
          <p:nvSpPr>
            <p:cNvPr id="23" name="TextBox 23"/>
            <p:cNvSpPr txBox="1"/>
            <p:nvPr/>
          </p:nvSpPr>
          <p:spPr>
            <a:xfrm>
              <a:off x="12321258" y="358193"/>
              <a:ext cx="2101942" cy="1132019"/>
            </a:xfrm>
            <a:prstGeom prst="rect">
              <a:avLst/>
            </a:prstGeom>
          </p:spPr>
          <p:txBody>
            <a:bodyPr lIns="0" tIns="0" rIns="0" bIns="0" rtlCol="0" anchor="t">
              <a:spAutoFit/>
            </a:bodyPr>
            <a:lstStyle/>
            <a:p>
              <a:pPr marL="0" lvl="0" indent="0" algn="ctr">
                <a:lnSpc>
                  <a:spcPts val="5369"/>
                </a:lnSpc>
                <a:spcBef>
                  <a:spcPct val="0"/>
                </a:spcBef>
              </a:pPr>
              <a:r>
                <a:rPr lang="en-US" sz="5369" b="1">
                  <a:solidFill>
                    <a:srgbClr val="8C52FF"/>
                  </a:solidFill>
                  <a:latin typeface="Agrandir Medium"/>
                  <a:ea typeface="Agrandir Medium"/>
                  <a:cs typeface="Agrandir Medium"/>
                  <a:sym typeface="Agrandir Medium"/>
                </a:rPr>
                <a:t>3%</a:t>
              </a:r>
            </a:p>
          </p:txBody>
        </p:sp>
        <p:sp>
          <p:nvSpPr>
            <p:cNvPr id="24" name="TextBox 24"/>
            <p:cNvSpPr txBox="1"/>
            <p:nvPr/>
          </p:nvSpPr>
          <p:spPr>
            <a:xfrm>
              <a:off x="14418080" y="549467"/>
              <a:ext cx="1234127" cy="529491"/>
            </a:xfrm>
            <a:prstGeom prst="rect">
              <a:avLst/>
            </a:prstGeom>
          </p:spPr>
          <p:txBody>
            <a:bodyPr lIns="0" tIns="0" rIns="0" bIns="0" rtlCol="0" anchor="t">
              <a:spAutoFit/>
            </a:bodyPr>
            <a:lstStyle/>
            <a:p>
              <a:pPr marL="0" lvl="1" indent="0" algn="ctr">
                <a:lnSpc>
                  <a:spcPts val="2964"/>
                </a:lnSpc>
                <a:spcBef>
                  <a:spcPct val="0"/>
                </a:spcBef>
              </a:pPr>
              <a:r>
                <a:rPr lang="en-US" sz="2117" b="1">
                  <a:solidFill>
                    <a:srgbClr val="4CA626"/>
                  </a:solidFill>
                  <a:latin typeface="Agrandir Bold"/>
                  <a:ea typeface="Agrandir Bold"/>
                  <a:cs typeface="Agrandir Bold"/>
                  <a:sym typeface="Agrandir Bold"/>
                </a:rPr>
                <a:t>to</a:t>
              </a:r>
            </a:p>
          </p:txBody>
        </p:sp>
        <p:sp>
          <p:nvSpPr>
            <p:cNvPr id="25" name="TextBox 25"/>
            <p:cNvSpPr txBox="1"/>
            <p:nvPr/>
          </p:nvSpPr>
          <p:spPr>
            <a:xfrm>
              <a:off x="6088276" y="464286"/>
              <a:ext cx="6232982" cy="1025927"/>
            </a:xfrm>
            <a:prstGeom prst="rect">
              <a:avLst/>
            </a:prstGeom>
          </p:spPr>
          <p:txBody>
            <a:bodyPr lIns="0" tIns="0" rIns="0" bIns="0" rtlCol="0" anchor="t">
              <a:spAutoFit/>
            </a:bodyPr>
            <a:lstStyle/>
            <a:p>
              <a:pPr marL="0" lvl="1" indent="0" algn="ctr">
                <a:lnSpc>
                  <a:spcPts val="2964"/>
                </a:lnSpc>
                <a:spcBef>
                  <a:spcPct val="0"/>
                </a:spcBef>
              </a:pPr>
              <a:r>
                <a:rPr lang="en-US" sz="2117" b="1">
                  <a:solidFill>
                    <a:srgbClr val="4CA626"/>
                  </a:solidFill>
                  <a:latin typeface="Agrandir Bold"/>
                  <a:ea typeface="Agrandir Bold"/>
                  <a:cs typeface="Agrandir Bold"/>
                  <a:sym typeface="Agrandir Bold"/>
                </a:rPr>
                <a:t>the number of men who stated they had no close friends grew</a:t>
              </a:r>
            </a:p>
          </p:txBody>
        </p:sp>
        <p:sp>
          <p:nvSpPr>
            <p:cNvPr id="26" name="TextBox 26"/>
            <p:cNvSpPr txBox="1"/>
            <p:nvPr/>
          </p:nvSpPr>
          <p:spPr>
            <a:xfrm>
              <a:off x="15652207" y="276777"/>
              <a:ext cx="2101942" cy="1132019"/>
            </a:xfrm>
            <a:prstGeom prst="rect">
              <a:avLst/>
            </a:prstGeom>
          </p:spPr>
          <p:txBody>
            <a:bodyPr lIns="0" tIns="0" rIns="0" bIns="0" rtlCol="0" anchor="t">
              <a:spAutoFit/>
            </a:bodyPr>
            <a:lstStyle/>
            <a:p>
              <a:pPr marL="0" lvl="0" indent="0" algn="ctr">
                <a:lnSpc>
                  <a:spcPts val="5369"/>
                </a:lnSpc>
                <a:spcBef>
                  <a:spcPct val="0"/>
                </a:spcBef>
              </a:pPr>
              <a:r>
                <a:rPr lang="en-US" sz="5369" b="1">
                  <a:solidFill>
                    <a:srgbClr val="8C52FF"/>
                  </a:solidFill>
                  <a:latin typeface="Agrandir Medium"/>
                  <a:ea typeface="Agrandir Medium"/>
                  <a:cs typeface="Agrandir Medium"/>
                  <a:sym typeface="Agrandir Medium"/>
                </a:rPr>
                <a:t>15%</a:t>
              </a:r>
            </a:p>
          </p:txBody>
        </p:sp>
        <p:sp>
          <p:nvSpPr>
            <p:cNvPr id="27" name="TextBox 27"/>
            <p:cNvSpPr txBox="1"/>
            <p:nvPr/>
          </p:nvSpPr>
          <p:spPr>
            <a:xfrm>
              <a:off x="0" y="1781217"/>
              <a:ext cx="7578305" cy="528405"/>
            </a:xfrm>
            <a:prstGeom prst="rect">
              <a:avLst/>
            </a:prstGeom>
          </p:spPr>
          <p:txBody>
            <a:bodyPr lIns="0" tIns="0" rIns="0" bIns="0" rtlCol="0" anchor="t">
              <a:spAutoFit/>
            </a:bodyPr>
            <a:lstStyle/>
            <a:p>
              <a:pPr marL="0" lvl="1" indent="0" algn="ctr">
                <a:lnSpc>
                  <a:spcPts val="2964"/>
                </a:lnSpc>
                <a:spcBef>
                  <a:spcPct val="0"/>
                </a:spcBef>
              </a:pPr>
              <a:r>
                <a:rPr lang="en-US" sz="2117">
                  <a:solidFill>
                    <a:srgbClr val="4CA626"/>
                  </a:solidFill>
                  <a:latin typeface="Agrandir"/>
                  <a:ea typeface="Agrandir"/>
                  <a:cs typeface="Agrandir"/>
                  <a:sym typeface="Agrandir"/>
                </a:rPr>
                <a:t>www.biblicalcounselingcoaltion.org </a:t>
              </a:r>
            </a:p>
          </p:txBody>
        </p:sp>
      </p:grpSp>
      <p:sp>
        <p:nvSpPr>
          <p:cNvPr id="28" name="Freeform 28"/>
          <p:cNvSpPr/>
          <p:nvPr/>
        </p:nvSpPr>
        <p:spPr>
          <a:xfrm flipH="1">
            <a:off x="13637734" y="2057400"/>
            <a:ext cx="5120371" cy="8229600"/>
          </a:xfrm>
          <a:custGeom>
            <a:avLst/>
            <a:gdLst/>
            <a:ahLst/>
            <a:cxnLst/>
            <a:rect l="l" t="t" r="r" b="b"/>
            <a:pathLst>
              <a:path w="5120371" h="8229600">
                <a:moveTo>
                  <a:pt x="5120371" y="0"/>
                </a:moveTo>
                <a:lnTo>
                  <a:pt x="0" y="0"/>
                </a:lnTo>
                <a:lnTo>
                  <a:pt x="0" y="8229600"/>
                </a:lnTo>
                <a:lnTo>
                  <a:pt x="5120371" y="8229600"/>
                </a:lnTo>
                <a:lnTo>
                  <a:pt x="5120371" y="0"/>
                </a:lnTo>
                <a:close/>
              </a:path>
            </a:pathLst>
          </a:custGeom>
          <a:blipFill>
            <a:blip r:embed="rId2"/>
            <a:stretch>
              <a:fillRect l="-10187" r="-131047"/>
            </a:stretch>
          </a:blipFill>
        </p:spPr>
        <p:txBody>
          <a:bodyPr/>
          <a:lstStyle/>
          <a:p>
            <a:endParaRPr lang="en-GB"/>
          </a:p>
        </p:txBody>
      </p:sp>
      <p:sp>
        <p:nvSpPr>
          <p:cNvPr id="29" name="TextBox 29"/>
          <p:cNvSpPr txBox="1"/>
          <p:nvPr/>
        </p:nvSpPr>
        <p:spPr>
          <a:xfrm>
            <a:off x="511806" y="359898"/>
            <a:ext cx="11645271" cy="1569703"/>
          </a:xfrm>
          <a:prstGeom prst="rect">
            <a:avLst/>
          </a:prstGeom>
        </p:spPr>
        <p:txBody>
          <a:bodyPr lIns="0" tIns="0" rIns="0" bIns="0" rtlCol="0" anchor="t">
            <a:spAutoFit/>
          </a:bodyPr>
          <a:lstStyle/>
          <a:p>
            <a:pPr algn="l">
              <a:lnSpc>
                <a:spcPts val="9621"/>
              </a:lnSpc>
            </a:pPr>
            <a:r>
              <a:rPr lang="en-US" sz="9818" b="1">
                <a:solidFill>
                  <a:srgbClr val="6AA1D4"/>
                </a:solidFill>
                <a:latin typeface="Agrandir Narrow Bold"/>
                <a:ea typeface="Agrandir Narrow Bold"/>
                <a:cs typeface="Agrandir Narrow Bold"/>
                <a:sym typeface="Agrandir Narrow Bold"/>
              </a:rPr>
              <a:t>Loneliness Epidemic</a:t>
            </a:r>
          </a:p>
        </p:txBody>
      </p:sp>
      <p:sp>
        <p:nvSpPr>
          <p:cNvPr id="30" name="TextBox 30"/>
          <p:cNvSpPr txBox="1"/>
          <p:nvPr/>
        </p:nvSpPr>
        <p:spPr>
          <a:xfrm>
            <a:off x="0" y="1879239"/>
            <a:ext cx="17448167" cy="1176802"/>
          </a:xfrm>
          <a:prstGeom prst="rect">
            <a:avLst/>
          </a:prstGeom>
        </p:spPr>
        <p:txBody>
          <a:bodyPr lIns="0" tIns="0" rIns="0" bIns="0" rtlCol="0" anchor="t">
            <a:spAutoFit/>
          </a:bodyPr>
          <a:lstStyle/>
          <a:p>
            <a:pPr marL="997220" lvl="1" indent="-498610" algn="l">
              <a:lnSpc>
                <a:spcPts val="4526"/>
              </a:lnSpc>
              <a:buFont typeface="Arial"/>
              <a:buChar char="•"/>
            </a:pPr>
            <a:r>
              <a:rPr lang="en-US" sz="4618">
                <a:solidFill>
                  <a:srgbClr val="6AA1D4"/>
                </a:solidFill>
                <a:latin typeface="DM Sans"/>
                <a:ea typeface="DM Sans"/>
                <a:cs typeface="DM Sans"/>
                <a:sym typeface="DM Sans"/>
              </a:rPr>
              <a:t>Data on male loneliness is rather staggering in American culture.</a:t>
            </a:r>
          </a:p>
        </p:txBody>
      </p:sp>
      <p:sp>
        <p:nvSpPr>
          <p:cNvPr id="31" name="TextBox 31"/>
          <p:cNvSpPr txBox="1"/>
          <p:nvPr/>
        </p:nvSpPr>
        <p:spPr>
          <a:xfrm>
            <a:off x="1028700" y="3351316"/>
            <a:ext cx="9401932" cy="603705"/>
          </a:xfrm>
          <a:prstGeom prst="rect">
            <a:avLst/>
          </a:prstGeom>
        </p:spPr>
        <p:txBody>
          <a:bodyPr lIns="0" tIns="0" rIns="0" bIns="0" rtlCol="0" anchor="t">
            <a:spAutoFit/>
          </a:bodyPr>
          <a:lstStyle/>
          <a:p>
            <a:pPr algn="l">
              <a:lnSpc>
                <a:spcPts val="3808"/>
              </a:lnSpc>
            </a:pPr>
            <a:r>
              <a:rPr lang="en-US" sz="3697" b="1" spc="-129">
                <a:solidFill>
                  <a:srgbClr val="6AA1D4"/>
                </a:solidFill>
                <a:latin typeface="Agrandir Bold"/>
                <a:ea typeface="Agrandir Bold"/>
                <a:cs typeface="Agrandir Bold"/>
                <a:sym typeface="Agrandir Bold"/>
              </a:rPr>
              <a:t>A 2019 Cigna survey (pre-Covid) reported:</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A714E"/>
        </a:solidFill>
        <a:effectLst/>
      </p:bgPr>
    </p:bg>
    <p:spTree>
      <p:nvGrpSpPr>
        <p:cNvPr id="1" name=""/>
        <p:cNvGrpSpPr/>
        <p:nvPr/>
      </p:nvGrpSpPr>
      <p:grpSpPr>
        <a:xfrm>
          <a:off x="0" y="0"/>
          <a:ext cx="0" cy="0"/>
          <a:chOff x="0" y="0"/>
          <a:chExt cx="0" cy="0"/>
        </a:xfrm>
      </p:grpSpPr>
      <p:sp>
        <p:nvSpPr>
          <p:cNvPr id="2" name="Freeform 2"/>
          <p:cNvSpPr/>
          <p:nvPr/>
        </p:nvSpPr>
        <p:spPr>
          <a:xfrm>
            <a:off x="0" y="3158645"/>
            <a:ext cx="6835301" cy="7128355"/>
          </a:xfrm>
          <a:custGeom>
            <a:avLst/>
            <a:gdLst/>
            <a:ahLst/>
            <a:cxnLst/>
            <a:rect l="l" t="t" r="r" b="b"/>
            <a:pathLst>
              <a:path w="6835301" h="7128355">
                <a:moveTo>
                  <a:pt x="0" y="0"/>
                </a:moveTo>
                <a:lnTo>
                  <a:pt x="6835301" y="0"/>
                </a:lnTo>
                <a:lnTo>
                  <a:pt x="6835301" y="7128355"/>
                </a:lnTo>
                <a:lnTo>
                  <a:pt x="0" y="7128355"/>
                </a:lnTo>
                <a:lnTo>
                  <a:pt x="0" y="0"/>
                </a:lnTo>
                <a:close/>
              </a:path>
            </a:pathLst>
          </a:custGeom>
          <a:blipFill>
            <a:blip r:embed="rId2"/>
            <a:stretch>
              <a:fillRect r="-56528"/>
            </a:stretch>
          </a:blipFill>
        </p:spPr>
        <p:txBody>
          <a:bodyPr/>
          <a:lstStyle/>
          <a:p>
            <a:endParaRPr lang="en-GB"/>
          </a:p>
        </p:txBody>
      </p:sp>
      <p:sp>
        <p:nvSpPr>
          <p:cNvPr id="3" name="TextBox 3"/>
          <p:cNvSpPr txBox="1"/>
          <p:nvPr/>
        </p:nvSpPr>
        <p:spPr>
          <a:xfrm>
            <a:off x="511806" y="359898"/>
            <a:ext cx="14371996" cy="1569703"/>
          </a:xfrm>
          <a:prstGeom prst="rect">
            <a:avLst/>
          </a:prstGeom>
        </p:spPr>
        <p:txBody>
          <a:bodyPr lIns="0" tIns="0" rIns="0" bIns="0" rtlCol="0" anchor="t">
            <a:spAutoFit/>
          </a:bodyPr>
          <a:lstStyle/>
          <a:p>
            <a:pPr algn="l">
              <a:lnSpc>
                <a:spcPts val="9621"/>
              </a:lnSpc>
            </a:pPr>
            <a:r>
              <a:rPr lang="en-US" sz="9818" b="1">
                <a:solidFill>
                  <a:srgbClr val="6AA1D4"/>
                </a:solidFill>
                <a:latin typeface="Agrandir Narrow Bold"/>
                <a:ea typeface="Agrandir Narrow Bold"/>
                <a:cs typeface="Agrandir Narrow Bold"/>
                <a:sym typeface="Agrandir Narrow Bold"/>
              </a:rPr>
              <a:t>Mental Health Concerns</a:t>
            </a:r>
          </a:p>
        </p:txBody>
      </p:sp>
      <p:sp>
        <p:nvSpPr>
          <p:cNvPr id="4" name="TextBox 4"/>
          <p:cNvSpPr txBox="1"/>
          <p:nvPr/>
        </p:nvSpPr>
        <p:spPr>
          <a:xfrm>
            <a:off x="0" y="1802374"/>
            <a:ext cx="17448167" cy="593020"/>
          </a:xfrm>
          <a:prstGeom prst="rect">
            <a:avLst/>
          </a:prstGeom>
        </p:spPr>
        <p:txBody>
          <a:bodyPr lIns="0" tIns="0" rIns="0" bIns="0" rtlCol="0" anchor="t">
            <a:spAutoFit/>
          </a:bodyPr>
          <a:lstStyle/>
          <a:p>
            <a:pPr marL="975631" lvl="1" indent="-487815" algn="l">
              <a:lnSpc>
                <a:spcPts val="4428"/>
              </a:lnSpc>
              <a:buFont typeface="Arial"/>
              <a:buChar char="•"/>
            </a:pPr>
            <a:r>
              <a:rPr lang="en-US" sz="4518">
                <a:solidFill>
                  <a:srgbClr val="6AA1D4"/>
                </a:solidFill>
                <a:latin typeface="DM Sans"/>
                <a:ea typeface="DM Sans"/>
                <a:cs typeface="DM Sans"/>
                <a:sym typeface="DM Sans"/>
              </a:rPr>
              <a:t>Men are less likely than women to seek help.</a:t>
            </a:r>
          </a:p>
        </p:txBody>
      </p:sp>
      <p:sp>
        <p:nvSpPr>
          <p:cNvPr id="5" name="TextBox 5"/>
          <p:cNvSpPr txBox="1"/>
          <p:nvPr/>
        </p:nvSpPr>
        <p:spPr>
          <a:xfrm>
            <a:off x="6466287" y="3426385"/>
            <a:ext cx="11639057" cy="593020"/>
          </a:xfrm>
          <a:prstGeom prst="rect">
            <a:avLst/>
          </a:prstGeom>
        </p:spPr>
        <p:txBody>
          <a:bodyPr lIns="0" tIns="0" rIns="0" bIns="0" rtlCol="0" anchor="t">
            <a:spAutoFit/>
          </a:bodyPr>
          <a:lstStyle/>
          <a:p>
            <a:pPr algn="l">
              <a:lnSpc>
                <a:spcPts val="4428"/>
              </a:lnSpc>
            </a:pPr>
            <a:r>
              <a:rPr lang="en-US" sz="4518">
                <a:solidFill>
                  <a:srgbClr val="6AA1D4"/>
                </a:solidFill>
                <a:latin typeface="DM Sans"/>
                <a:ea typeface="DM Sans"/>
                <a:cs typeface="DM Sans"/>
                <a:sym typeface="DM Sans"/>
              </a:rPr>
              <a:t>depression, anxiety, suicidal thoughts.</a:t>
            </a:r>
          </a:p>
        </p:txBody>
      </p:sp>
      <p:sp>
        <p:nvSpPr>
          <p:cNvPr id="6" name="TextBox 6"/>
          <p:cNvSpPr txBox="1"/>
          <p:nvPr/>
        </p:nvSpPr>
        <p:spPr>
          <a:xfrm>
            <a:off x="0" y="2769382"/>
            <a:ext cx="17448167" cy="593020"/>
          </a:xfrm>
          <a:prstGeom prst="rect">
            <a:avLst/>
          </a:prstGeom>
        </p:spPr>
        <p:txBody>
          <a:bodyPr lIns="0" tIns="0" rIns="0" bIns="0" rtlCol="0" anchor="t">
            <a:spAutoFit/>
          </a:bodyPr>
          <a:lstStyle/>
          <a:p>
            <a:pPr marL="975631" lvl="1" indent="-487815" algn="l">
              <a:lnSpc>
                <a:spcPts val="4428"/>
              </a:lnSpc>
              <a:buFont typeface="Arial"/>
              <a:buChar char="•"/>
            </a:pPr>
            <a:r>
              <a:rPr lang="en-US" sz="4518">
                <a:solidFill>
                  <a:srgbClr val="6AA1D4"/>
                </a:solidFill>
                <a:latin typeface="DM Sans"/>
                <a:ea typeface="DM Sans"/>
                <a:cs typeface="DM Sans"/>
                <a:sym typeface="DM Sans"/>
              </a:rPr>
              <a:t>Prolonged loneliness leads to mental health concerns such as </a:t>
            </a:r>
          </a:p>
        </p:txBody>
      </p:sp>
      <p:grpSp>
        <p:nvGrpSpPr>
          <p:cNvPr id="7" name="Group 7"/>
          <p:cNvGrpSpPr/>
          <p:nvPr/>
        </p:nvGrpSpPr>
        <p:grpSpPr>
          <a:xfrm>
            <a:off x="6920754" y="4529104"/>
            <a:ext cx="10016788" cy="2787844"/>
            <a:chOff x="0" y="0"/>
            <a:chExt cx="13355718" cy="3717125"/>
          </a:xfrm>
        </p:grpSpPr>
        <p:grpSp>
          <p:nvGrpSpPr>
            <p:cNvPr id="8" name="Group 8"/>
            <p:cNvGrpSpPr/>
            <p:nvPr/>
          </p:nvGrpSpPr>
          <p:grpSpPr>
            <a:xfrm>
              <a:off x="0" y="0"/>
              <a:ext cx="13355718" cy="3717125"/>
              <a:chOff x="0" y="0"/>
              <a:chExt cx="2638166" cy="734247"/>
            </a:xfrm>
          </p:grpSpPr>
          <p:sp>
            <p:nvSpPr>
              <p:cNvPr id="9" name="Freeform 9"/>
              <p:cNvSpPr/>
              <p:nvPr/>
            </p:nvSpPr>
            <p:spPr>
              <a:xfrm>
                <a:off x="0" y="0"/>
                <a:ext cx="2638166" cy="734247"/>
              </a:xfrm>
              <a:custGeom>
                <a:avLst/>
                <a:gdLst/>
                <a:ahLst/>
                <a:cxnLst/>
                <a:rect l="l" t="t" r="r" b="b"/>
                <a:pathLst>
                  <a:path w="2638166" h="734247">
                    <a:moveTo>
                      <a:pt x="39418" y="0"/>
                    </a:moveTo>
                    <a:lnTo>
                      <a:pt x="2598749" y="0"/>
                    </a:lnTo>
                    <a:cubicBezTo>
                      <a:pt x="2609203" y="0"/>
                      <a:pt x="2619229" y="4153"/>
                      <a:pt x="2626621" y="11545"/>
                    </a:cubicBezTo>
                    <a:cubicBezTo>
                      <a:pt x="2634014" y="18937"/>
                      <a:pt x="2638166" y="28963"/>
                      <a:pt x="2638166" y="39418"/>
                    </a:cubicBezTo>
                    <a:lnTo>
                      <a:pt x="2638166" y="694829"/>
                    </a:lnTo>
                    <a:cubicBezTo>
                      <a:pt x="2638166" y="705283"/>
                      <a:pt x="2634014" y="715309"/>
                      <a:pt x="2626621" y="722702"/>
                    </a:cubicBezTo>
                    <a:cubicBezTo>
                      <a:pt x="2619229" y="730094"/>
                      <a:pt x="2609203" y="734247"/>
                      <a:pt x="2598749" y="734247"/>
                    </a:cubicBezTo>
                    <a:lnTo>
                      <a:pt x="39418" y="734247"/>
                    </a:lnTo>
                    <a:cubicBezTo>
                      <a:pt x="28963" y="734247"/>
                      <a:pt x="18937" y="730094"/>
                      <a:pt x="11545" y="722702"/>
                    </a:cubicBezTo>
                    <a:cubicBezTo>
                      <a:pt x="4153" y="715309"/>
                      <a:pt x="0" y="705283"/>
                      <a:pt x="0" y="694829"/>
                    </a:cubicBezTo>
                    <a:lnTo>
                      <a:pt x="0" y="39418"/>
                    </a:lnTo>
                    <a:cubicBezTo>
                      <a:pt x="0" y="28963"/>
                      <a:pt x="4153" y="18937"/>
                      <a:pt x="11545" y="11545"/>
                    </a:cubicBezTo>
                    <a:cubicBezTo>
                      <a:pt x="18937" y="4153"/>
                      <a:pt x="28963" y="0"/>
                      <a:pt x="39418" y="0"/>
                    </a:cubicBezTo>
                    <a:close/>
                  </a:path>
                </a:pathLst>
              </a:custGeom>
              <a:solidFill>
                <a:srgbClr val="FFEB99"/>
              </a:solidFill>
            </p:spPr>
            <p:txBody>
              <a:bodyPr/>
              <a:lstStyle/>
              <a:p>
                <a:endParaRPr lang="en-GB"/>
              </a:p>
            </p:txBody>
          </p:sp>
          <p:sp>
            <p:nvSpPr>
              <p:cNvPr id="10" name="TextBox 10"/>
              <p:cNvSpPr txBox="1"/>
              <p:nvPr/>
            </p:nvSpPr>
            <p:spPr>
              <a:xfrm>
                <a:off x="0" y="-123825"/>
                <a:ext cx="2638166" cy="858072"/>
              </a:xfrm>
              <a:prstGeom prst="rect">
                <a:avLst/>
              </a:prstGeom>
            </p:spPr>
            <p:txBody>
              <a:bodyPr lIns="50800" tIns="50800" rIns="50800" bIns="50800" rtlCol="0" anchor="ctr"/>
              <a:lstStyle/>
              <a:p>
                <a:pPr algn="ctr">
                  <a:lnSpc>
                    <a:spcPts val="3337"/>
                  </a:lnSpc>
                </a:pPr>
                <a:endParaRPr/>
              </a:p>
            </p:txBody>
          </p:sp>
        </p:grpSp>
        <p:sp>
          <p:nvSpPr>
            <p:cNvPr id="11" name="TextBox 11"/>
            <p:cNvSpPr txBox="1"/>
            <p:nvPr/>
          </p:nvSpPr>
          <p:spPr>
            <a:xfrm>
              <a:off x="851147" y="296568"/>
              <a:ext cx="3333697" cy="1278340"/>
            </a:xfrm>
            <a:prstGeom prst="rect">
              <a:avLst/>
            </a:prstGeom>
          </p:spPr>
          <p:txBody>
            <a:bodyPr lIns="0" tIns="0" rIns="0" bIns="0" rtlCol="0" anchor="t">
              <a:spAutoFit/>
            </a:bodyPr>
            <a:lstStyle/>
            <a:p>
              <a:pPr marL="0" lvl="0" indent="0" algn="l">
                <a:lnSpc>
                  <a:spcPts val="6045"/>
                </a:lnSpc>
                <a:spcBef>
                  <a:spcPct val="0"/>
                </a:spcBef>
              </a:pPr>
              <a:r>
                <a:rPr lang="en-US" sz="6045" b="1">
                  <a:solidFill>
                    <a:srgbClr val="8C52FF"/>
                  </a:solidFill>
                  <a:latin typeface="Agrandir Medium"/>
                  <a:ea typeface="Agrandir Medium"/>
                  <a:cs typeface="Agrandir Medium"/>
                  <a:sym typeface="Agrandir Medium"/>
                </a:rPr>
                <a:t>25.6%</a:t>
              </a:r>
            </a:p>
          </p:txBody>
        </p:sp>
        <p:sp>
          <p:nvSpPr>
            <p:cNvPr id="12" name="TextBox 12"/>
            <p:cNvSpPr txBox="1"/>
            <p:nvPr/>
          </p:nvSpPr>
          <p:spPr>
            <a:xfrm>
              <a:off x="4502873" y="601432"/>
              <a:ext cx="8852844" cy="601938"/>
            </a:xfrm>
            <a:prstGeom prst="rect">
              <a:avLst/>
            </a:prstGeom>
          </p:spPr>
          <p:txBody>
            <a:bodyPr lIns="0" tIns="0" rIns="0" bIns="0" rtlCol="0" anchor="t">
              <a:spAutoFit/>
            </a:bodyPr>
            <a:lstStyle/>
            <a:p>
              <a:pPr marL="0" lvl="1" indent="0" algn="l">
                <a:lnSpc>
                  <a:spcPts val="3337"/>
                </a:lnSpc>
                <a:spcBef>
                  <a:spcPct val="0"/>
                </a:spcBef>
              </a:pPr>
              <a:r>
                <a:rPr lang="en-US" sz="2383" b="1">
                  <a:solidFill>
                    <a:srgbClr val="4CA626"/>
                  </a:solidFill>
                  <a:latin typeface="Agrandir Bold"/>
                  <a:ea typeface="Agrandir Bold"/>
                  <a:cs typeface="Agrandir Bold"/>
                  <a:sym typeface="Agrandir Bold"/>
                </a:rPr>
                <a:t>women sought mental health treatment</a:t>
              </a:r>
            </a:p>
          </p:txBody>
        </p:sp>
        <p:sp>
          <p:nvSpPr>
            <p:cNvPr id="13" name="TextBox 13"/>
            <p:cNvSpPr txBox="1"/>
            <p:nvPr/>
          </p:nvSpPr>
          <p:spPr>
            <a:xfrm>
              <a:off x="1182105" y="2417147"/>
              <a:ext cx="2366206" cy="1278340"/>
            </a:xfrm>
            <a:prstGeom prst="rect">
              <a:avLst/>
            </a:prstGeom>
          </p:spPr>
          <p:txBody>
            <a:bodyPr lIns="0" tIns="0" rIns="0" bIns="0" rtlCol="0" anchor="t">
              <a:spAutoFit/>
            </a:bodyPr>
            <a:lstStyle/>
            <a:p>
              <a:pPr marL="0" lvl="0" indent="0" algn="l">
                <a:lnSpc>
                  <a:spcPts val="6045"/>
                </a:lnSpc>
                <a:spcBef>
                  <a:spcPct val="0"/>
                </a:spcBef>
              </a:pPr>
              <a:r>
                <a:rPr lang="en-US" sz="6045" b="1">
                  <a:solidFill>
                    <a:srgbClr val="8C52FF"/>
                  </a:solidFill>
                  <a:latin typeface="Agrandir Medium"/>
                  <a:ea typeface="Agrandir Medium"/>
                  <a:cs typeface="Agrandir Medium"/>
                  <a:sym typeface="Agrandir Medium"/>
                </a:rPr>
                <a:t>14%</a:t>
              </a:r>
            </a:p>
          </p:txBody>
        </p:sp>
        <p:sp>
          <p:nvSpPr>
            <p:cNvPr id="14" name="TextBox 14"/>
            <p:cNvSpPr txBox="1"/>
            <p:nvPr/>
          </p:nvSpPr>
          <p:spPr>
            <a:xfrm>
              <a:off x="851147" y="1500612"/>
              <a:ext cx="2697164" cy="605384"/>
            </a:xfrm>
            <a:prstGeom prst="rect">
              <a:avLst/>
            </a:prstGeom>
          </p:spPr>
          <p:txBody>
            <a:bodyPr lIns="0" tIns="0" rIns="0" bIns="0" rtlCol="0" anchor="t">
              <a:spAutoFit/>
            </a:bodyPr>
            <a:lstStyle/>
            <a:p>
              <a:pPr marL="0" lvl="1" indent="0" algn="l">
                <a:lnSpc>
                  <a:spcPts val="3337"/>
                </a:lnSpc>
                <a:spcBef>
                  <a:spcPct val="0"/>
                </a:spcBef>
              </a:pPr>
              <a:r>
                <a:rPr lang="en-US" sz="2383" b="1">
                  <a:solidFill>
                    <a:srgbClr val="FF914D"/>
                  </a:solidFill>
                  <a:latin typeface="Agrandir Bold"/>
                  <a:ea typeface="Agrandir Bold"/>
                  <a:cs typeface="Agrandir Bold"/>
                  <a:sym typeface="Agrandir Bold"/>
                </a:rPr>
                <a:t>compared to</a:t>
              </a:r>
            </a:p>
          </p:txBody>
        </p:sp>
        <p:sp>
          <p:nvSpPr>
            <p:cNvPr id="15" name="TextBox 15"/>
            <p:cNvSpPr txBox="1"/>
            <p:nvPr/>
          </p:nvSpPr>
          <p:spPr>
            <a:xfrm>
              <a:off x="4502873" y="2486099"/>
              <a:ext cx="8852844" cy="601938"/>
            </a:xfrm>
            <a:prstGeom prst="rect">
              <a:avLst/>
            </a:prstGeom>
          </p:spPr>
          <p:txBody>
            <a:bodyPr lIns="0" tIns="0" rIns="0" bIns="0" rtlCol="0" anchor="t">
              <a:spAutoFit/>
            </a:bodyPr>
            <a:lstStyle/>
            <a:p>
              <a:pPr marL="0" lvl="1" indent="0" algn="l">
                <a:lnSpc>
                  <a:spcPts val="3337"/>
                </a:lnSpc>
                <a:spcBef>
                  <a:spcPct val="0"/>
                </a:spcBef>
              </a:pPr>
              <a:r>
                <a:rPr lang="en-US" sz="2383" b="1">
                  <a:solidFill>
                    <a:srgbClr val="4CA626"/>
                  </a:solidFill>
                  <a:latin typeface="Agrandir Bold"/>
                  <a:ea typeface="Agrandir Bold"/>
                  <a:cs typeface="Agrandir Bold"/>
                  <a:sym typeface="Agrandir Bold"/>
                </a:rPr>
                <a:t>men sought mental health treatment</a:t>
              </a:r>
            </a:p>
          </p:txBody>
        </p:sp>
      </p:grpSp>
      <p:grpSp>
        <p:nvGrpSpPr>
          <p:cNvPr id="16" name="Group 16"/>
          <p:cNvGrpSpPr/>
          <p:nvPr/>
        </p:nvGrpSpPr>
        <p:grpSpPr>
          <a:xfrm>
            <a:off x="6920754" y="7826646"/>
            <a:ext cx="11184590" cy="1298233"/>
            <a:chOff x="0" y="0"/>
            <a:chExt cx="14912787" cy="1730977"/>
          </a:xfrm>
        </p:grpSpPr>
        <p:grpSp>
          <p:nvGrpSpPr>
            <p:cNvPr id="17" name="Group 17"/>
            <p:cNvGrpSpPr/>
            <p:nvPr/>
          </p:nvGrpSpPr>
          <p:grpSpPr>
            <a:xfrm>
              <a:off x="0" y="0"/>
              <a:ext cx="14912787" cy="1730977"/>
              <a:chOff x="0" y="0"/>
              <a:chExt cx="3613051" cy="419379"/>
            </a:xfrm>
          </p:grpSpPr>
          <p:sp>
            <p:nvSpPr>
              <p:cNvPr id="18" name="Freeform 18"/>
              <p:cNvSpPr/>
              <p:nvPr/>
            </p:nvSpPr>
            <p:spPr>
              <a:xfrm>
                <a:off x="0" y="0"/>
                <a:ext cx="3613050" cy="419379"/>
              </a:xfrm>
              <a:custGeom>
                <a:avLst/>
                <a:gdLst/>
                <a:ahLst/>
                <a:cxnLst/>
                <a:rect l="l" t="t" r="r" b="b"/>
                <a:pathLst>
                  <a:path w="3613050" h="419379">
                    <a:moveTo>
                      <a:pt x="32400" y="0"/>
                    </a:moveTo>
                    <a:lnTo>
                      <a:pt x="3580650" y="0"/>
                    </a:lnTo>
                    <a:cubicBezTo>
                      <a:pt x="3598544" y="0"/>
                      <a:pt x="3613050" y="14506"/>
                      <a:pt x="3613050" y="32400"/>
                    </a:cubicBezTo>
                    <a:lnTo>
                      <a:pt x="3613050" y="386978"/>
                    </a:lnTo>
                    <a:cubicBezTo>
                      <a:pt x="3613050" y="395572"/>
                      <a:pt x="3609637" y="403813"/>
                      <a:pt x="3603561" y="409889"/>
                    </a:cubicBezTo>
                    <a:cubicBezTo>
                      <a:pt x="3597484" y="415965"/>
                      <a:pt x="3589243" y="419379"/>
                      <a:pt x="3580650" y="419379"/>
                    </a:cubicBezTo>
                    <a:lnTo>
                      <a:pt x="32400" y="419379"/>
                    </a:lnTo>
                    <a:cubicBezTo>
                      <a:pt x="23807" y="419379"/>
                      <a:pt x="15566" y="415965"/>
                      <a:pt x="9490" y="409889"/>
                    </a:cubicBezTo>
                    <a:cubicBezTo>
                      <a:pt x="3414" y="403813"/>
                      <a:pt x="0" y="395572"/>
                      <a:pt x="0" y="386978"/>
                    </a:cubicBezTo>
                    <a:lnTo>
                      <a:pt x="0" y="32400"/>
                    </a:lnTo>
                    <a:cubicBezTo>
                      <a:pt x="0" y="23807"/>
                      <a:pt x="3414" y="15566"/>
                      <a:pt x="9490" y="9490"/>
                    </a:cubicBezTo>
                    <a:cubicBezTo>
                      <a:pt x="15566" y="3414"/>
                      <a:pt x="23807" y="0"/>
                      <a:pt x="32400" y="0"/>
                    </a:cubicBezTo>
                    <a:close/>
                  </a:path>
                </a:pathLst>
              </a:custGeom>
              <a:solidFill>
                <a:srgbClr val="FFEB99"/>
              </a:solidFill>
            </p:spPr>
            <p:txBody>
              <a:bodyPr/>
              <a:lstStyle/>
              <a:p>
                <a:endParaRPr lang="en-GB"/>
              </a:p>
            </p:txBody>
          </p:sp>
          <p:sp>
            <p:nvSpPr>
              <p:cNvPr id="19" name="TextBox 19"/>
              <p:cNvSpPr txBox="1"/>
              <p:nvPr/>
            </p:nvSpPr>
            <p:spPr>
              <a:xfrm>
                <a:off x="0" y="-123825"/>
                <a:ext cx="3613051" cy="543204"/>
              </a:xfrm>
              <a:prstGeom prst="rect">
                <a:avLst/>
              </a:prstGeom>
            </p:spPr>
            <p:txBody>
              <a:bodyPr lIns="45127" tIns="45127" rIns="45127" bIns="45127" rtlCol="0" anchor="ctr"/>
              <a:lstStyle/>
              <a:p>
                <a:pPr algn="ctr">
                  <a:lnSpc>
                    <a:spcPts val="3337"/>
                  </a:lnSpc>
                </a:pPr>
                <a:endParaRPr/>
              </a:p>
            </p:txBody>
          </p:sp>
        </p:grpSp>
        <p:sp>
          <p:nvSpPr>
            <p:cNvPr id="20" name="TextBox 20"/>
            <p:cNvSpPr txBox="1"/>
            <p:nvPr/>
          </p:nvSpPr>
          <p:spPr>
            <a:xfrm>
              <a:off x="3171393" y="292398"/>
              <a:ext cx="2058901" cy="1043267"/>
            </a:xfrm>
            <a:prstGeom prst="rect">
              <a:avLst/>
            </a:prstGeom>
          </p:spPr>
          <p:txBody>
            <a:bodyPr lIns="0" tIns="0" rIns="0" bIns="0" rtlCol="0" anchor="t">
              <a:spAutoFit/>
            </a:bodyPr>
            <a:lstStyle/>
            <a:p>
              <a:pPr marL="0" lvl="0" indent="0" algn="l">
                <a:lnSpc>
                  <a:spcPts val="4928"/>
                </a:lnSpc>
                <a:spcBef>
                  <a:spcPct val="0"/>
                </a:spcBef>
              </a:pPr>
              <a:r>
                <a:rPr lang="en-US" sz="4928" b="1">
                  <a:solidFill>
                    <a:srgbClr val="8C52FF"/>
                  </a:solidFill>
                  <a:latin typeface="Agrandir Medium"/>
                  <a:ea typeface="Agrandir Medium"/>
                  <a:cs typeface="Agrandir Medium"/>
                  <a:sym typeface="Agrandir Medium"/>
                </a:rPr>
                <a:t>3 - 4</a:t>
              </a:r>
            </a:p>
          </p:txBody>
        </p:sp>
        <p:sp>
          <p:nvSpPr>
            <p:cNvPr id="21" name="TextBox 21"/>
            <p:cNvSpPr txBox="1"/>
            <p:nvPr/>
          </p:nvSpPr>
          <p:spPr>
            <a:xfrm>
              <a:off x="408430" y="350809"/>
              <a:ext cx="2450211" cy="800709"/>
            </a:xfrm>
            <a:prstGeom prst="rect">
              <a:avLst/>
            </a:prstGeom>
          </p:spPr>
          <p:txBody>
            <a:bodyPr lIns="0" tIns="0" rIns="0" bIns="0" rtlCol="0" anchor="t">
              <a:spAutoFit/>
            </a:bodyPr>
            <a:lstStyle/>
            <a:p>
              <a:pPr marL="0" lvl="1" indent="0" algn="ctr">
                <a:lnSpc>
                  <a:spcPts val="4519"/>
                </a:lnSpc>
                <a:spcBef>
                  <a:spcPct val="0"/>
                </a:spcBef>
              </a:pPr>
              <a:r>
                <a:rPr lang="en-US" sz="3228" b="1">
                  <a:solidFill>
                    <a:srgbClr val="8C52FF"/>
                  </a:solidFill>
                  <a:latin typeface="Agrandir Bold"/>
                  <a:ea typeface="Agrandir Bold"/>
                  <a:cs typeface="Agrandir Bold"/>
                  <a:sym typeface="Agrandir Bold"/>
                </a:rPr>
                <a:t>Men </a:t>
              </a:r>
              <a:r>
                <a:rPr lang="en-US" sz="3228" b="1">
                  <a:solidFill>
                    <a:srgbClr val="4CA626"/>
                  </a:solidFill>
                  <a:latin typeface="Agrandir Bold"/>
                  <a:ea typeface="Agrandir Bold"/>
                  <a:cs typeface="Agrandir Bold"/>
                  <a:sym typeface="Agrandir Bold"/>
                </a:rPr>
                <a:t>are</a:t>
              </a:r>
            </a:p>
          </p:txBody>
        </p:sp>
        <p:sp>
          <p:nvSpPr>
            <p:cNvPr id="22" name="TextBox 22"/>
            <p:cNvSpPr txBox="1"/>
            <p:nvPr/>
          </p:nvSpPr>
          <p:spPr>
            <a:xfrm>
              <a:off x="5527605" y="361289"/>
              <a:ext cx="9124040" cy="800709"/>
            </a:xfrm>
            <a:prstGeom prst="rect">
              <a:avLst/>
            </a:prstGeom>
          </p:spPr>
          <p:txBody>
            <a:bodyPr lIns="0" tIns="0" rIns="0" bIns="0" rtlCol="0" anchor="t">
              <a:spAutoFit/>
            </a:bodyPr>
            <a:lstStyle/>
            <a:p>
              <a:pPr marL="0" lvl="1" indent="0" algn="l">
                <a:lnSpc>
                  <a:spcPts val="4519"/>
                </a:lnSpc>
                <a:spcBef>
                  <a:spcPct val="0"/>
                </a:spcBef>
              </a:pPr>
              <a:r>
                <a:rPr lang="en-US" sz="3228" b="1">
                  <a:solidFill>
                    <a:srgbClr val="4CA626"/>
                  </a:solidFill>
                  <a:latin typeface="Agrandir Bold"/>
                  <a:ea typeface="Agrandir Bold"/>
                  <a:cs typeface="Agrandir Bold"/>
                  <a:sym typeface="Agrandir Bold"/>
                </a:rPr>
                <a:t>times </a:t>
              </a:r>
              <a:r>
                <a:rPr lang="en-US" sz="3228" b="1">
                  <a:solidFill>
                    <a:srgbClr val="8C52FF"/>
                  </a:solidFill>
                  <a:latin typeface="Agrandir Bold"/>
                  <a:ea typeface="Agrandir Bold"/>
                  <a:cs typeface="Agrandir Bold"/>
                  <a:sym typeface="Agrandir Bold"/>
                </a:rPr>
                <a:t>more likely to die by suicide</a:t>
              </a:r>
            </a:p>
          </p:txBody>
        </p:sp>
      </p:gr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2DCFF"/>
        </a:solidFill>
        <a:effectLst/>
      </p:bgPr>
    </p:bg>
    <p:spTree>
      <p:nvGrpSpPr>
        <p:cNvPr id="1" name=""/>
        <p:cNvGrpSpPr/>
        <p:nvPr/>
      </p:nvGrpSpPr>
      <p:grpSpPr>
        <a:xfrm>
          <a:off x="0" y="0"/>
          <a:ext cx="0" cy="0"/>
          <a:chOff x="0" y="0"/>
          <a:chExt cx="0" cy="0"/>
        </a:xfrm>
      </p:grpSpPr>
      <p:sp>
        <p:nvSpPr>
          <p:cNvPr id="2" name="Freeform 2"/>
          <p:cNvSpPr/>
          <p:nvPr/>
        </p:nvSpPr>
        <p:spPr>
          <a:xfrm rot="5400000">
            <a:off x="548129" y="4846395"/>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rot="5400000">
            <a:off x="11030899" y="6722858"/>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5176855" y="6438900"/>
            <a:ext cx="2866303" cy="2819400"/>
          </a:xfrm>
          <a:custGeom>
            <a:avLst/>
            <a:gdLst/>
            <a:ahLst/>
            <a:cxnLst/>
            <a:rect l="l" t="t" r="r" b="b"/>
            <a:pathLst>
              <a:path w="2866303" h="2819400">
                <a:moveTo>
                  <a:pt x="0" y="0"/>
                </a:moveTo>
                <a:lnTo>
                  <a:pt x="2866304" y="0"/>
                </a:lnTo>
                <a:lnTo>
                  <a:pt x="2866304" y="2819400"/>
                </a:lnTo>
                <a:lnTo>
                  <a:pt x="0" y="28194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1209471" y="2057400"/>
            <a:ext cx="6351828" cy="8229600"/>
          </a:xfrm>
          <a:custGeom>
            <a:avLst/>
            <a:gdLst/>
            <a:ahLst/>
            <a:cxnLst/>
            <a:rect l="l" t="t" r="r" b="b"/>
            <a:pathLst>
              <a:path w="6351828" h="8229600">
                <a:moveTo>
                  <a:pt x="0" y="0"/>
                </a:moveTo>
                <a:lnTo>
                  <a:pt x="6351828" y="0"/>
                </a:lnTo>
                <a:lnTo>
                  <a:pt x="6351828" y="8229600"/>
                </a:lnTo>
                <a:lnTo>
                  <a:pt x="0" y="8229600"/>
                </a:lnTo>
                <a:lnTo>
                  <a:pt x="0" y="0"/>
                </a:lnTo>
                <a:close/>
              </a:path>
            </a:pathLst>
          </a:custGeom>
          <a:blipFill>
            <a:blip r:embed="rId5"/>
            <a:stretch>
              <a:fillRect l="-16137" r="-78327"/>
            </a:stretch>
          </a:blipFill>
        </p:spPr>
        <p:txBody>
          <a:bodyPr/>
          <a:lstStyle/>
          <a:p>
            <a:endParaRPr lang="en-GB"/>
          </a:p>
        </p:txBody>
      </p:sp>
      <p:sp>
        <p:nvSpPr>
          <p:cNvPr id="6" name="TextBox 6"/>
          <p:cNvSpPr txBox="1"/>
          <p:nvPr/>
        </p:nvSpPr>
        <p:spPr>
          <a:xfrm>
            <a:off x="467873" y="471715"/>
            <a:ext cx="14810260" cy="3990575"/>
          </a:xfrm>
          <a:prstGeom prst="rect">
            <a:avLst/>
          </a:prstGeom>
        </p:spPr>
        <p:txBody>
          <a:bodyPr lIns="0" tIns="0" rIns="0" bIns="0" rtlCol="0" anchor="t">
            <a:spAutoFit/>
          </a:bodyPr>
          <a:lstStyle/>
          <a:p>
            <a:pPr algn="l">
              <a:lnSpc>
                <a:spcPts val="9593"/>
              </a:lnSpc>
            </a:pPr>
            <a:r>
              <a:rPr lang="en-US" sz="9789" b="1">
                <a:solidFill>
                  <a:srgbClr val="8C52FF"/>
                </a:solidFill>
                <a:latin typeface="Agrandir Narrow Medium"/>
                <a:ea typeface="Agrandir Narrow Medium"/>
                <a:cs typeface="Agrandir Narrow Medium"/>
                <a:sym typeface="Agrandir Narrow Medium"/>
              </a:rPr>
              <a:t>Men Need to Differenciate</a:t>
            </a:r>
          </a:p>
          <a:p>
            <a:pPr algn="l">
              <a:lnSpc>
                <a:spcPts val="9593"/>
              </a:lnSpc>
            </a:pPr>
            <a:r>
              <a:rPr lang="en-US" sz="9789" b="1">
                <a:solidFill>
                  <a:srgbClr val="8C52FF"/>
                </a:solidFill>
                <a:latin typeface="Agrandir Narrow Medium"/>
                <a:ea typeface="Agrandir Narrow Medium"/>
                <a:cs typeface="Agrandir Narrow Medium"/>
                <a:sym typeface="Agrandir Narrow Medium"/>
              </a:rPr>
              <a:t>Toxic Masculinity from</a:t>
            </a:r>
          </a:p>
          <a:p>
            <a:pPr algn="l">
              <a:lnSpc>
                <a:spcPts val="9593"/>
              </a:lnSpc>
            </a:pPr>
            <a:r>
              <a:rPr lang="en-US" sz="9789" b="1">
                <a:solidFill>
                  <a:srgbClr val="8C52FF"/>
                </a:solidFill>
                <a:latin typeface="Agrandir Narrow Medium"/>
                <a:ea typeface="Agrandir Narrow Medium"/>
                <a:cs typeface="Agrandir Narrow Medium"/>
                <a:sym typeface="Agrandir Narrow Medium"/>
              </a:rPr>
              <a:t>                 Masculinity </a:t>
            </a:r>
          </a:p>
        </p:txBody>
      </p:sp>
      <p:sp>
        <p:nvSpPr>
          <p:cNvPr id="7" name="TextBox 7"/>
          <p:cNvSpPr txBox="1"/>
          <p:nvPr/>
        </p:nvSpPr>
        <p:spPr>
          <a:xfrm rot="-975294">
            <a:off x="1310238" y="2878022"/>
            <a:ext cx="3551577" cy="2156879"/>
          </a:xfrm>
          <a:prstGeom prst="rect">
            <a:avLst/>
          </a:prstGeom>
        </p:spPr>
        <p:txBody>
          <a:bodyPr lIns="0" tIns="0" rIns="0" bIns="0" rtlCol="0" anchor="t">
            <a:spAutoFit/>
          </a:bodyPr>
          <a:lstStyle/>
          <a:p>
            <a:pPr algn="l">
              <a:lnSpc>
                <a:spcPts val="8285"/>
              </a:lnSpc>
            </a:pPr>
            <a:r>
              <a:rPr lang="en-US" sz="8454">
                <a:solidFill>
                  <a:srgbClr val="FF914D"/>
                </a:solidFill>
                <a:latin typeface="Mistrully"/>
                <a:ea typeface="Mistrully"/>
                <a:cs typeface="Mistrully"/>
                <a:sym typeface="Mistrully"/>
              </a:rPr>
              <a:t>Christ </a:t>
            </a:r>
          </a:p>
          <a:p>
            <a:pPr algn="l">
              <a:lnSpc>
                <a:spcPts val="8285"/>
              </a:lnSpc>
            </a:pPr>
            <a:r>
              <a:rPr lang="en-US" sz="8454">
                <a:solidFill>
                  <a:srgbClr val="FF914D"/>
                </a:solidFill>
                <a:latin typeface="Mistrully"/>
                <a:ea typeface="Mistrully"/>
                <a:cs typeface="Mistrully"/>
                <a:sym typeface="Mistrully"/>
              </a:rPr>
              <a:t>Imitating</a:t>
            </a: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2DCFF"/>
        </a:solidFill>
        <a:effectLst/>
      </p:bgPr>
    </p:bg>
    <p:spTree>
      <p:nvGrpSpPr>
        <p:cNvPr id="1" name=""/>
        <p:cNvGrpSpPr/>
        <p:nvPr/>
      </p:nvGrpSpPr>
      <p:grpSpPr>
        <a:xfrm>
          <a:off x="0" y="0"/>
          <a:ext cx="0" cy="0"/>
          <a:chOff x="0" y="0"/>
          <a:chExt cx="0" cy="0"/>
        </a:xfrm>
      </p:grpSpPr>
      <p:sp>
        <p:nvSpPr>
          <p:cNvPr id="2" name="Freeform 2"/>
          <p:cNvSpPr/>
          <p:nvPr/>
        </p:nvSpPr>
        <p:spPr>
          <a:xfrm>
            <a:off x="10472079" y="2159789"/>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569355" y="2159789"/>
            <a:ext cx="8104679" cy="8229600"/>
          </a:xfrm>
          <a:custGeom>
            <a:avLst/>
            <a:gdLst/>
            <a:ahLst/>
            <a:cxnLst/>
            <a:rect l="l" t="t" r="r" b="b"/>
            <a:pathLst>
              <a:path w="8104679" h="8229600">
                <a:moveTo>
                  <a:pt x="0" y="0"/>
                </a:moveTo>
                <a:lnTo>
                  <a:pt x="8104679" y="0"/>
                </a:lnTo>
                <a:lnTo>
                  <a:pt x="8104679" y="8229600"/>
                </a:lnTo>
                <a:lnTo>
                  <a:pt x="0" y="8229600"/>
                </a:lnTo>
                <a:lnTo>
                  <a:pt x="0" y="0"/>
                </a:lnTo>
                <a:close/>
              </a:path>
            </a:pathLst>
          </a:custGeom>
          <a:blipFill>
            <a:blip r:embed="rId4"/>
            <a:stretch>
              <a:fillRect l="-25271" r="-28871"/>
            </a:stretch>
          </a:blipFill>
        </p:spPr>
        <p:txBody>
          <a:bodyPr/>
          <a:lstStyle/>
          <a:p>
            <a:endParaRPr lang="en-GB"/>
          </a:p>
        </p:txBody>
      </p:sp>
      <p:sp>
        <p:nvSpPr>
          <p:cNvPr id="5" name="Freeform 5"/>
          <p:cNvSpPr/>
          <p:nvPr/>
        </p:nvSpPr>
        <p:spPr>
          <a:xfrm rot="459641">
            <a:off x="14511794" y="770405"/>
            <a:ext cx="2747506" cy="2778767"/>
          </a:xfrm>
          <a:custGeom>
            <a:avLst/>
            <a:gdLst/>
            <a:ahLst/>
            <a:cxnLst/>
            <a:rect l="l" t="t" r="r" b="b"/>
            <a:pathLst>
              <a:path w="2747506" h="2778767">
                <a:moveTo>
                  <a:pt x="0" y="0"/>
                </a:moveTo>
                <a:lnTo>
                  <a:pt x="2747506" y="0"/>
                </a:lnTo>
                <a:lnTo>
                  <a:pt x="2747506" y="2778767"/>
                </a:lnTo>
                <a:lnTo>
                  <a:pt x="0" y="277876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TextBox 6"/>
          <p:cNvSpPr txBox="1"/>
          <p:nvPr/>
        </p:nvSpPr>
        <p:spPr>
          <a:xfrm>
            <a:off x="772437" y="769455"/>
            <a:ext cx="10104078" cy="1569703"/>
          </a:xfrm>
          <a:prstGeom prst="rect">
            <a:avLst/>
          </a:prstGeom>
        </p:spPr>
        <p:txBody>
          <a:bodyPr lIns="0" tIns="0" rIns="0" bIns="0" rtlCol="0" anchor="t">
            <a:spAutoFit/>
          </a:bodyPr>
          <a:lstStyle/>
          <a:p>
            <a:pPr algn="l">
              <a:lnSpc>
                <a:spcPts val="9621"/>
              </a:lnSpc>
            </a:pPr>
            <a:r>
              <a:rPr lang="en-US" sz="9818" b="1">
                <a:solidFill>
                  <a:srgbClr val="8C52FF"/>
                </a:solidFill>
                <a:latin typeface="Agrandir Narrow Bold"/>
                <a:ea typeface="Agrandir Narrow Bold"/>
                <a:cs typeface="Agrandir Narrow Bold"/>
                <a:sym typeface="Agrandir Narrow Bold"/>
              </a:rPr>
              <a:t>Toxic Masculinity</a:t>
            </a:r>
          </a:p>
        </p:txBody>
      </p:sp>
      <p:sp>
        <p:nvSpPr>
          <p:cNvPr id="7" name="TextBox 7"/>
          <p:cNvSpPr txBox="1"/>
          <p:nvPr/>
        </p:nvSpPr>
        <p:spPr>
          <a:xfrm>
            <a:off x="419916" y="2443934"/>
            <a:ext cx="10052162" cy="1802194"/>
          </a:xfrm>
          <a:prstGeom prst="rect">
            <a:avLst/>
          </a:prstGeom>
        </p:spPr>
        <p:txBody>
          <a:bodyPr lIns="0" tIns="0" rIns="0" bIns="0" rtlCol="0" anchor="t">
            <a:spAutoFit/>
          </a:bodyPr>
          <a:lstStyle/>
          <a:p>
            <a:pPr marL="1026661" lvl="1" indent="-513330" algn="l">
              <a:lnSpc>
                <a:spcPts val="4660"/>
              </a:lnSpc>
              <a:buFont typeface="Arial"/>
              <a:buChar char="•"/>
            </a:pPr>
            <a:r>
              <a:rPr lang="en-US" sz="4755">
                <a:solidFill>
                  <a:srgbClr val="8C52FF"/>
                </a:solidFill>
                <a:latin typeface="DM Sans"/>
                <a:ea typeface="DM Sans"/>
                <a:cs typeface="DM Sans"/>
                <a:sym typeface="DM Sans"/>
              </a:rPr>
              <a:t>Society increasingly blames    its existence on </a:t>
            </a:r>
          </a:p>
          <a:p>
            <a:pPr marL="1026661" lvl="1" indent="-513330" algn="l">
              <a:lnSpc>
                <a:spcPts val="4660"/>
              </a:lnSpc>
              <a:buFont typeface="Arial"/>
              <a:buChar char="•"/>
            </a:pPr>
            <a:r>
              <a:rPr lang="en-US" sz="4755">
                <a:solidFill>
                  <a:srgbClr val="8C52FF"/>
                </a:solidFill>
                <a:latin typeface="DM Sans"/>
                <a:ea typeface="DM Sans"/>
                <a:cs typeface="DM Sans"/>
                <a:sym typeface="DM Sans"/>
              </a:rPr>
              <a:t>“biblical patriarchy.”</a:t>
            </a:r>
          </a:p>
        </p:txBody>
      </p:sp>
      <p:sp>
        <p:nvSpPr>
          <p:cNvPr id="8" name="TextBox 8"/>
          <p:cNvSpPr txBox="1"/>
          <p:nvPr/>
        </p:nvSpPr>
        <p:spPr>
          <a:xfrm>
            <a:off x="419916" y="4620926"/>
            <a:ext cx="9552520" cy="1154958"/>
          </a:xfrm>
          <a:prstGeom prst="rect">
            <a:avLst/>
          </a:prstGeom>
        </p:spPr>
        <p:txBody>
          <a:bodyPr lIns="0" tIns="0" rIns="0" bIns="0" rtlCol="0" anchor="t">
            <a:spAutoFit/>
          </a:bodyPr>
          <a:lstStyle/>
          <a:p>
            <a:pPr marL="975631" lvl="1" indent="-487815" algn="l">
              <a:lnSpc>
                <a:spcPts val="4428"/>
              </a:lnSpc>
              <a:buFont typeface="Arial"/>
              <a:buChar char="•"/>
            </a:pPr>
            <a:r>
              <a:rPr lang="en-US" sz="4518">
                <a:solidFill>
                  <a:srgbClr val="FF914D"/>
                </a:solidFill>
                <a:latin typeface="DM Sans"/>
                <a:ea typeface="DM Sans"/>
                <a:cs typeface="DM Sans"/>
                <a:sym typeface="DM Sans"/>
              </a:rPr>
              <a:t>Patriarchy</a:t>
            </a:r>
            <a:r>
              <a:rPr lang="en-US" sz="4518">
                <a:solidFill>
                  <a:srgbClr val="8C52FF"/>
                </a:solidFill>
                <a:latin typeface="DM Sans"/>
                <a:ea typeface="DM Sans"/>
                <a:cs typeface="DM Sans"/>
                <a:sym typeface="DM Sans"/>
              </a:rPr>
              <a:t> = “rule of the father”</a:t>
            </a:r>
          </a:p>
          <a:p>
            <a:pPr algn="l">
              <a:lnSpc>
                <a:spcPts val="4428"/>
              </a:lnSpc>
            </a:pPr>
            <a:r>
              <a:rPr lang="en-US" sz="4518">
                <a:solidFill>
                  <a:srgbClr val="8C52FF"/>
                </a:solidFill>
                <a:latin typeface="DM Sans"/>
                <a:ea typeface="DM Sans"/>
                <a:cs typeface="DM Sans"/>
                <a:sym typeface="DM Sans"/>
              </a:rPr>
              <a:t>                              Pater Familias</a:t>
            </a:r>
          </a:p>
        </p:txBody>
      </p:sp>
      <p:sp>
        <p:nvSpPr>
          <p:cNvPr id="9" name="TextBox 9"/>
          <p:cNvSpPr txBox="1"/>
          <p:nvPr/>
        </p:nvSpPr>
        <p:spPr>
          <a:xfrm>
            <a:off x="419916" y="5871134"/>
            <a:ext cx="9552520" cy="2278908"/>
          </a:xfrm>
          <a:prstGeom prst="rect">
            <a:avLst/>
          </a:prstGeom>
        </p:spPr>
        <p:txBody>
          <a:bodyPr lIns="0" tIns="0" rIns="0" bIns="0" rtlCol="0" anchor="t">
            <a:spAutoFit/>
          </a:bodyPr>
          <a:lstStyle/>
          <a:p>
            <a:pPr marL="975631" lvl="1" indent="-487815" algn="l">
              <a:lnSpc>
                <a:spcPts val="4428"/>
              </a:lnSpc>
              <a:buFont typeface="Arial"/>
              <a:buChar char="•"/>
            </a:pPr>
            <a:r>
              <a:rPr lang="en-US" sz="4518">
                <a:solidFill>
                  <a:srgbClr val="8C52FF"/>
                </a:solidFill>
                <a:latin typeface="DM Sans"/>
                <a:ea typeface="DM Sans"/>
                <a:cs typeface="DM Sans"/>
                <a:sym typeface="DM Sans"/>
              </a:rPr>
              <a:t>Israel in the OT was under patriarchal system.  This system was directly connected to God’s directions and principles</a:t>
            </a:r>
          </a:p>
        </p:txBody>
      </p:sp>
      <p:sp>
        <p:nvSpPr>
          <p:cNvPr id="10" name="TextBox 10"/>
          <p:cNvSpPr txBox="1"/>
          <p:nvPr/>
        </p:nvSpPr>
        <p:spPr>
          <a:xfrm>
            <a:off x="669738" y="8456516"/>
            <a:ext cx="9552520" cy="1716933"/>
          </a:xfrm>
          <a:prstGeom prst="rect">
            <a:avLst/>
          </a:prstGeom>
        </p:spPr>
        <p:txBody>
          <a:bodyPr lIns="0" tIns="0" rIns="0" bIns="0" rtlCol="0" anchor="t">
            <a:spAutoFit/>
          </a:bodyPr>
          <a:lstStyle/>
          <a:p>
            <a:pPr marL="975631" lvl="1" indent="-487815" algn="l">
              <a:lnSpc>
                <a:spcPts val="4428"/>
              </a:lnSpc>
              <a:buFont typeface="Arial"/>
              <a:buChar char="•"/>
            </a:pPr>
            <a:r>
              <a:rPr lang="en-US" sz="4518">
                <a:solidFill>
                  <a:srgbClr val="8C52FF"/>
                </a:solidFill>
                <a:latin typeface="DM Sans"/>
                <a:ea typeface="DM Sans"/>
                <a:cs typeface="DM Sans"/>
                <a:sym typeface="DM Sans"/>
              </a:rPr>
              <a:t>In the church, husbands and fathers are accountable to   God.</a:t>
            </a: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2DCFF"/>
        </a:solidFill>
        <a:effectLst/>
      </p:bgPr>
    </p:bg>
    <p:spTree>
      <p:nvGrpSpPr>
        <p:cNvPr id="1" name=""/>
        <p:cNvGrpSpPr/>
        <p:nvPr/>
      </p:nvGrpSpPr>
      <p:grpSpPr>
        <a:xfrm>
          <a:off x="0" y="0"/>
          <a:ext cx="0" cy="0"/>
          <a:chOff x="0" y="0"/>
          <a:chExt cx="0" cy="0"/>
        </a:xfrm>
      </p:grpSpPr>
      <p:sp>
        <p:nvSpPr>
          <p:cNvPr id="2" name="Freeform 2"/>
          <p:cNvSpPr/>
          <p:nvPr/>
        </p:nvSpPr>
        <p:spPr>
          <a:xfrm>
            <a:off x="-31740" y="1961651"/>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0" y="4840652"/>
            <a:ext cx="7172429" cy="5495053"/>
          </a:xfrm>
          <a:custGeom>
            <a:avLst/>
            <a:gdLst/>
            <a:ahLst/>
            <a:cxnLst/>
            <a:rect l="l" t="t" r="r" b="b"/>
            <a:pathLst>
              <a:path w="7172429" h="5495053">
                <a:moveTo>
                  <a:pt x="0" y="0"/>
                </a:moveTo>
                <a:lnTo>
                  <a:pt x="7172429" y="0"/>
                </a:lnTo>
                <a:lnTo>
                  <a:pt x="7172429" y="5495053"/>
                </a:lnTo>
                <a:lnTo>
                  <a:pt x="0" y="5495053"/>
                </a:lnTo>
                <a:lnTo>
                  <a:pt x="0" y="0"/>
                </a:lnTo>
                <a:close/>
              </a:path>
            </a:pathLst>
          </a:custGeom>
          <a:blipFill>
            <a:blip r:embed="rId3"/>
            <a:stretch>
              <a:fillRect r="-15208"/>
            </a:stretch>
          </a:blipFill>
        </p:spPr>
        <p:txBody>
          <a:bodyPr/>
          <a:lstStyle/>
          <a:p>
            <a:endParaRPr lang="en-GB"/>
          </a:p>
        </p:txBody>
      </p:sp>
      <p:sp>
        <p:nvSpPr>
          <p:cNvPr id="4" name="TextBox 4"/>
          <p:cNvSpPr txBox="1"/>
          <p:nvPr/>
        </p:nvSpPr>
        <p:spPr>
          <a:xfrm>
            <a:off x="7706780" y="391948"/>
            <a:ext cx="10104078" cy="1569703"/>
          </a:xfrm>
          <a:prstGeom prst="rect">
            <a:avLst/>
          </a:prstGeom>
        </p:spPr>
        <p:txBody>
          <a:bodyPr lIns="0" tIns="0" rIns="0" bIns="0" rtlCol="0" anchor="t">
            <a:spAutoFit/>
          </a:bodyPr>
          <a:lstStyle/>
          <a:p>
            <a:pPr algn="l">
              <a:lnSpc>
                <a:spcPts val="9621"/>
              </a:lnSpc>
            </a:pPr>
            <a:r>
              <a:rPr lang="en-US" sz="9818" b="1">
                <a:solidFill>
                  <a:srgbClr val="8C52FF"/>
                </a:solidFill>
                <a:latin typeface="Agrandir Narrow Bold"/>
                <a:ea typeface="Agrandir Narrow Bold"/>
                <a:cs typeface="Agrandir Narrow Bold"/>
                <a:sym typeface="Agrandir Narrow Bold"/>
              </a:rPr>
              <a:t>Toxic Masculinity</a:t>
            </a:r>
          </a:p>
        </p:txBody>
      </p:sp>
      <p:sp>
        <p:nvSpPr>
          <p:cNvPr id="5" name="TextBox 5"/>
          <p:cNvSpPr txBox="1"/>
          <p:nvPr/>
        </p:nvSpPr>
        <p:spPr>
          <a:xfrm>
            <a:off x="7422252" y="2239670"/>
            <a:ext cx="10548367" cy="1155033"/>
          </a:xfrm>
          <a:prstGeom prst="rect">
            <a:avLst/>
          </a:prstGeom>
        </p:spPr>
        <p:txBody>
          <a:bodyPr lIns="0" tIns="0" rIns="0" bIns="0" rtlCol="0" anchor="t">
            <a:spAutoFit/>
          </a:bodyPr>
          <a:lstStyle/>
          <a:p>
            <a:pPr marL="975631" lvl="1" indent="-487815" algn="l">
              <a:lnSpc>
                <a:spcPts val="4428"/>
              </a:lnSpc>
              <a:buFont typeface="Arial"/>
              <a:buChar char="•"/>
            </a:pPr>
            <a:r>
              <a:rPr lang="en-US" sz="4518">
                <a:solidFill>
                  <a:srgbClr val="8C52FF"/>
                </a:solidFill>
                <a:latin typeface="DM Sans"/>
                <a:ea typeface="DM Sans"/>
                <a:cs typeface="DM Sans"/>
                <a:sym typeface="DM Sans"/>
              </a:rPr>
              <a:t>Means different things to different people.</a:t>
            </a:r>
          </a:p>
        </p:txBody>
      </p:sp>
      <p:sp>
        <p:nvSpPr>
          <p:cNvPr id="6" name="TextBox 6"/>
          <p:cNvSpPr txBox="1"/>
          <p:nvPr/>
        </p:nvSpPr>
        <p:spPr>
          <a:xfrm>
            <a:off x="7422252" y="7127164"/>
            <a:ext cx="10638430" cy="2279057"/>
          </a:xfrm>
          <a:prstGeom prst="rect">
            <a:avLst/>
          </a:prstGeom>
        </p:spPr>
        <p:txBody>
          <a:bodyPr lIns="0" tIns="0" rIns="0" bIns="0" rtlCol="0" anchor="t">
            <a:spAutoFit/>
          </a:bodyPr>
          <a:lstStyle/>
          <a:p>
            <a:pPr marL="975631" lvl="1" indent="-487815" algn="l">
              <a:lnSpc>
                <a:spcPts val="4428"/>
              </a:lnSpc>
              <a:buFont typeface="Arial"/>
              <a:buChar char="•"/>
            </a:pPr>
            <a:r>
              <a:rPr lang="en-US" sz="4518">
                <a:solidFill>
                  <a:srgbClr val="8C52FF"/>
                </a:solidFill>
                <a:latin typeface="DM Sans"/>
                <a:ea typeface="DM Sans"/>
                <a:cs typeface="DM Sans"/>
                <a:sym typeface="DM Sans"/>
              </a:rPr>
              <a:t>Tends to perpetuate domination, aggression, and can be harmful to the mental health of men and women.</a:t>
            </a:r>
          </a:p>
        </p:txBody>
      </p:sp>
      <p:sp>
        <p:nvSpPr>
          <p:cNvPr id="7" name="TextBox 7"/>
          <p:cNvSpPr txBox="1"/>
          <p:nvPr/>
        </p:nvSpPr>
        <p:spPr>
          <a:xfrm>
            <a:off x="7422252" y="3838420"/>
            <a:ext cx="10548367" cy="2841069"/>
          </a:xfrm>
          <a:prstGeom prst="rect">
            <a:avLst/>
          </a:prstGeom>
        </p:spPr>
        <p:txBody>
          <a:bodyPr lIns="0" tIns="0" rIns="0" bIns="0" rtlCol="0" anchor="t">
            <a:spAutoFit/>
          </a:bodyPr>
          <a:lstStyle/>
          <a:p>
            <a:pPr marL="975631" lvl="1" indent="-487815" algn="l">
              <a:lnSpc>
                <a:spcPts val="4428"/>
              </a:lnSpc>
              <a:buFont typeface="Arial"/>
              <a:buChar char="•"/>
            </a:pPr>
            <a:r>
              <a:rPr lang="en-US" sz="4518">
                <a:solidFill>
                  <a:srgbClr val="8C52FF"/>
                </a:solidFill>
                <a:latin typeface="DM Sans"/>
                <a:ea typeface="DM Sans"/>
                <a:cs typeface="DM Sans"/>
                <a:sym typeface="DM Sans"/>
              </a:rPr>
              <a:t>Generally refers to </a:t>
            </a:r>
            <a:r>
              <a:rPr lang="en-US" sz="4518">
                <a:solidFill>
                  <a:srgbClr val="FF914D"/>
                </a:solidFill>
                <a:latin typeface="DM Sans"/>
                <a:ea typeface="DM Sans"/>
                <a:cs typeface="DM Sans"/>
                <a:sym typeface="DM Sans"/>
              </a:rPr>
              <a:t>a collection of offensive and harmful beliefs, tendencies, and behaviors rooted  in traditional male roles but taken to an extreme.</a:t>
            </a:r>
          </a:p>
        </p:txBody>
      </p:sp>
      <p:sp>
        <p:nvSpPr>
          <p:cNvPr id="8" name="Freeform 8"/>
          <p:cNvSpPr/>
          <p:nvPr/>
        </p:nvSpPr>
        <p:spPr>
          <a:xfrm>
            <a:off x="2195484" y="1214899"/>
            <a:ext cx="2747506" cy="2778767"/>
          </a:xfrm>
          <a:custGeom>
            <a:avLst/>
            <a:gdLst/>
            <a:ahLst/>
            <a:cxnLst/>
            <a:rect l="l" t="t" r="r" b="b"/>
            <a:pathLst>
              <a:path w="2747506" h="2778767">
                <a:moveTo>
                  <a:pt x="0" y="0"/>
                </a:moveTo>
                <a:lnTo>
                  <a:pt x="2747506" y="0"/>
                </a:lnTo>
                <a:lnTo>
                  <a:pt x="2747506" y="2778767"/>
                </a:lnTo>
                <a:lnTo>
                  <a:pt x="0" y="277876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2DCFF"/>
        </a:solidFill>
        <a:effectLst/>
      </p:bgPr>
    </p:bg>
    <p:spTree>
      <p:nvGrpSpPr>
        <p:cNvPr id="1" name=""/>
        <p:cNvGrpSpPr/>
        <p:nvPr/>
      </p:nvGrpSpPr>
      <p:grpSpPr>
        <a:xfrm>
          <a:off x="0" y="0"/>
          <a:ext cx="0" cy="0"/>
          <a:chOff x="0" y="0"/>
          <a:chExt cx="0" cy="0"/>
        </a:xfrm>
      </p:grpSpPr>
      <p:sp>
        <p:nvSpPr>
          <p:cNvPr id="2" name="Freeform 2"/>
          <p:cNvSpPr/>
          <p:nvPr/>
        </p:nvSpPr>
        <p:spPr>
          <a:xfrm>
            <a:off x="-31740" y="1961651"/>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465071" y="2769561"/>
            <a:ext cx="7311528" cy="7517439"/>
          </a:xfrm>
          <a:custGeom>
            <a:avLst/>
            <a:gdLst/>
            <a:ahLst/>
            <a:cxnLst/>
            <a:rect l="l" t="t" r="r" b="b"/>
            <a:pathLst>
              <a:path w="7311528" h="7517439">
                <a:moveTo>
                  <a:pt x="0" y="0"/>
                </a:moveTo>
                <a:lnTo>
                  <a:pt x="7311528" y="0"/>
                </a:lnTo>
                <a:lnTo>
                  <a:pt x="7311528" y="7517439"/>
                </a:lnTo>
                <a:lnTo>
                  <a:pt x="0" y="7517439"/>
                </a:lnTo>
                <a:lnTo>
                  <a:pt x="0" y="0"/>
                </a:lnTo>
                <a:close/>
              </a:path>
            </a:pathLst>
          </a:custGeom>
          <a:blipFill>
            <a:blip r:embed="rId3"/>
            <a:stretch>
              <a:fillRect l="-32181" r="-22042"/>
            </a:stretch>
          </a:blipFill>
        </p:spPr>
        <p:txBody>
          <a:bodyPr/>
          <a:lstStyle/>
          <a:p>
            <a:endParaRPr lang="en-GB"/>
          </a:p>
        </p:txBody>
      </p:sp>
      <p:sp>
        <p:nvSpPr>
          <p:cNvPr id="4" name="TextBox 4"/>
          <p:cNvSpPr txBox="1"/>
          <p:nvPr/>
        </p:nvSpPr>
        <p:spPr>
          <a:xfrm>
            <a:off x="7493384" y="1907721"/>
            <a:ext cx="10638430" cy="593020"/>
          </a:xfrm>
          <a:prstGeom prst="rect">
            <a:avLst/>
          </a:prstGeom>
        </p:spPr>
        <p:txBody>
          <a:bodyPr lIns="0" tIns="0" rIns="0" bIns="0" rtlCol="0" anchor="t">
            <a:spAutoFit/>
          </a:bodyPr>
          <a:lstStyle/>
          <a:p>
            <a:pPr algn="l">
              <a:lnSpc>
                <a:spcPts val="4428"/>
              </a:lnSpc>
            </a:pPr>
            <a:r>
              <a:rPr lang="en-US" sz="4518">
                <a:solidFill>
                  <a:srgbClr val="8C52FF"/>
                </a:solidFill>
                <a:latin typeface="DM Sans"/>
                <a:ea typeface="DM Sans"/>
                <a:cs typeface="DM Sans"/>
                <a:sym typeface="DM Sans"/>
              </a:rPr>
              <a:t>Key tenants include:</a:t>
            </a:r>
          </a:p>
        </p:txBody>
      </p:sp>
      <p:sp>
        <p:nvSpPr>
          <p:cNvPr id="5" name="TextBox 5"/>
          <p:cNvSpPr txBox="1"/>
          <p:nvPr/>
        </p:nvSpPr>
        <p:spPr>
          <a:xfrm>
            <a:off x="6846457" y="2748489"/>
            <a:ext cx="10548367" cy="580683"/>
          </a:xfrm>
          <a:prstGeom prst="rect">
            <a:avLst/>
          </a:prstGeom>
        </p:spPr>
        <p:txBody>
          <a:bodyPr lIns="0" tIns="0" rIns="0" bIns="0" rtlCol="0" anchor="t">
            <a:spAutoFit/>
          </a:bodyPr>
          <a:lstStyle/>
          <a:p>
            <a:pPr marL="954041" lvl="1" indent="-477021" algn="l">
              <a:lnSpc>
                <a:spcPts val="4330"/>
              </a:lnSpc>
              <a:buFont typeface="Arial"/>
              <a:buChar char="•"/>
            </a:pPr>
            <a:r>
              <a:rPr lang="en-US" sz="4418">
                <a:solidFill>
                  <a:srgbClr val="FF914D"/>
                </a:solidFill>
                <a:latin typeface="DM Sans"/>
                <a:ea typeface="DM Sans"/>
                <a:cs typeface="DM Sans"/>
                <a:sym typeface="DM Sans"/>
              </a:rPr>
              <a:t>Emotional suppression</a:t>
            </a:r>
            <a:r>
              <a:rPr lang="en-US" sz="4418">
                <a:solidFill>
                  <a:srgbClr val="8C52FF"/>
                </a:solidFill>
                <a:latin typeface="DM Sans"/>
                <a:ea typeface="DM Sans"/>
                <a:cs typeface="DM Sans"/>
                <a:sym typeface="DM Sans"/>
              </a:rPr>
              <a:t> - “man up”</a:t>
            </a:r>
          </a:p>
        </p:txBody>
      </p:sp>
      <p:sp>
        <p:nvSpPr>
          <p:cNvPr id="6" name="TextBox 6"/>
          <p:cNvSpPr txBox="1"/>
          <p:nvPr/>
        </p:nvSpPr>
        <p:spPr>
          <a:xfrm>
            <a:off x="7276619" y="391948"/>
            <a:ext cx="10104078" cy="1569703"/>
          </a:xfrm>
          <a:prstGeom prst="rect">
            <a:avLst/>
          </a:prstGeom>
        </p:spPr>
        <p:txBody>
          <a:bodyPr lIns="0" tIns="0" rIns="0" bIns="0" rtlCol="0" anchor="t">
            <a:spAutoFit/>
          </a:bodyPr>
          <a:lstStyle/>
          <a:p>
            <a:pPr algn="l">
              <a:lnSpc>
                <a:spcPts val="9621"/>
              </a:lnSpc>
            </a:pPr>
            <a:r>
              <a:rPr lang="en-US" sz="9818" b="1">
                <a:solidFill>
                  <a:srgbClr val="8C52FF"/>
                </a:solidFill>
                <a:latin typeface="Agrandir Narrow Bold"/>
                <a:ea typeface="Agrandir Narrow Bold"/>
                <a:cs typeface="Agrandir Narrow Bold"/>
                <a:sym typeface="Agrandir Narrow Bold"/>
              </a:rPr>
              <a:t>Toxic Masculinity</a:t>
            </a:r>
          </a:p>
        </p:txBody>
      </p:sp>
      <p:sp>
        <p:nvSpPr>
          <p:cNvPr id="7" name="TextBox 7"/>
          <p:cNvSpPr txBox="1"/>
          <p:nvPr/>
        </p:nvSpPr>
        <p:spPr>
          <a:xfrm>
            <a:off x="6832330" y="3437076"/>
            <a:ext cx="10964401" cy="2209514"/>
          </a:xfrm>
          <a:prstGeom prst="rect">
            <a:avLst/>
          </a:prstGeom>
        </p:spPr>
        <p:txBody>
          <a:bodyPr lIns="0" tIns="0" rIns="0" bIns="0" rtlCol="0" anchor="t">
            <a:spAutoFit/>
          </a:bodyPr>
          <a:lstStyle/>
          <a:p>
            <a:pPr marL="954041" lvl="1" indent="-477021" algn="l">
              <a:lnSpc>
                <a:spcPts val="4330"/>
              </a:lnSpc>
              <a:buFont typeface="Arial"/>
              <a:buChar char="•"/>
            </a:pPr>
            <a:r>
              <a:rPr lang="en-US" sz="4418">
                <a:solidFill>
                  <a:srgbClr val="FF914D"/>
                </a:solidFill>
                <a:latin typeface="DM Sans"/>
                <a:ea typeface="DM Sans"/>
                <a:cs typeface="DM Sans"/>
                <a:sym typeface="DM Sans"/>
              </a:rPr>
              <a:t>Aggression, dominance and power </a:t>
            </a:r>
            <a:r>
              <a:rPr lang="en-US" sz="4418">
                <a:solidFill>
                  <a:srgbClr val="8C52FF"/>
                </a:solidFill>
                <a:latin typeface="DM Sans"/>
                <a:ea typeface="DM Sans"/>
                <a:cs typeface="DM Sans"/>
                <a:sym typeface="DM Sans"/>
              </a:rPr>
              <a:t>-glorification of physical &amp; emotional toughness and the power of money. </a:t>
            </a:r>
          </a:p>
          <a:p>
            <a:pPr algn="l">
              <a:lnSpc>
                <a:spcPts val="4330"/>
              </a:lnSpc>
            </a:pPr>
            <a:endParaRPr lang="en-US" sz="4418">
              <a:solidFill>
                <a:srgbClr val="8C52FF"/>
              </a:solidFill>
              <a:latin typeface="DM Sans"/>
              <a:ea typeface="DM Sans"/>
              <a:cs typeface="DM Sans"/>
              <a:sym typeface="DM Sans"/>
            </a:endParaRPr>
          </a:p>
        </p:txBody>
      </p:sp>
      <p:sp>
        <p:nvSpPr>
          <p:cNvPr id="8" name="TextBox 8"/>
          <p:cNvSpPr txBox="1"/>
          <p:nvPr/>
        </p:nvSpPr>
        <p:spPr>
          <a:xfrm>
            <a:off x="6846457" y="5229225"/>
            <a:ext cx="10964401" cy="1666514"/>
          </a:xfrm>
          <a:prstGeom prst="rect">
            <a:avLst/>
          </a:prstGeom>
        </p:spPr>
        <p:txBody>
          <a:bodyPr lIns="0" tIns="0" rIns="0" bIns="0" rtlCol="0" anchor="t">
            <a:spAutoFit/>
          </a:bodyPr>
          <a:lstStyle/>
          <a:p>
            <a:pPr marL="954041" lvl="1" indent="-477021" algn="l">
              <a:lnSpc>
                <a:spcPts val="4330"/>
              </a:lnSpc>
              <a:buFont typeface="Arial"/>
              <a:buChar char="•"/>
            </a:pPr>
            <a:r>
              <a:rPr lang="en-US" sz="4418">
                <a:solidFill>
                  <a:srgbClr val="FF914D"/>
                </a:solidFill>
                <a:latin typeface="DM Sans"/>
                <a:ea typeface="DM Sans"/>
                <a:cs typeface="DM Sans"/>
                <a:sym typeface="DM Sans"/>
              </a:rPr>
              <a:t>Rejection of healthy traits deemed feminine-</a:t>
            </a:r>
            <a:r>
              <a:rPr lang="en-US" sz="4418">
                <a:solidFill>
                  <a:srgbClr val="8C52FF"/>
                </a:solidFill>
                <a:latin typeface="DM Sans"/>
                <a:ea typeface="DM Sans"/>
                <a:cs typeface="DM Sans"/>
                <a:sym typeface="DM Sans"/>
              </a:rPr>
              <a:t> like compassion, grace, mercy, seeking help, domestic tasks.</a:t>
            </a:r>
          </a:p>
        </p:txBody>
      </p:sp>
      <p:sp>
        <p:nvSpPr>
          <p:cNvPr id="9" name="TextBox 9"/>
          <p:cNvSpPr txBox="1"/>
          <p:nvPr/>
        </p:nvSpPr>
        <p:spPr>
          <a:xfrm>
            <a:off x="6846457" y="7122014"/>
            <a:ext cx="10548367" cy="580683"/>
          </a:xfrm>
          <a:prstGeom prst="rect">
            <a:avLst/>
          </a:prstGeom>
        </p:spPr>
        <p:txBody>
          <a:bodyPr lIns="0" tIns="0" rIns="0" bIns="0" rtlCol="0" anchor="t">
            <a:spAutoFit/>
          </a:bodyPr>
          <a:lstStyle/>
          <a:p>
            <a:pPr marL="954041" lvl="1" indent="-477021" algn="l">
              <a:lnSpc>
                <a:spcPts val="4330"/>
              </a:lnSpc>
              <a:buFont typeface="Arial"/>
              <a:buChar char="•"/>
            </a:pPr>
            <a:r>
              <a:rPr lang="en-US" sz="4418">
                <a:solidFill>
                  <a:srgbClr val="FF914D"/>
                </a:solidFill>
                <a:latin typeface="DM Sans"/>
                <a:ea typeface="DM Sans"/>
                <a:cs typeface="DM Sans"/>
                <a:sym typeface="DM Sans"/>
              </a:rPr>
              <a:t>Hyper-independence</a:t>
            </a:r>
          </a:p>
        </p:txBody>
      </p:sp>
      <p:sp>
        <p:nvSpPr>
          <p:cNvPr id="10" name="TextBox 10"/>
          <p:cNvSpPr txBox="1"/>
          <p:nvPr/>
        </p:nvSpPr>
        <p:spPr>
          <a:xfrm>
            <a:off x="6846457" y="7918631"/>
            <a:ext cx="10548367" cy="580683"/>
          </a:xfrm>
          <a:prstGeom prst="rect">
            <a:avLst/>
          </a:prstGeom>
        </p:spPr>
        <p:txBody>
          <a:bodyPr lIns="0" tIns="0" rIns="0" bIns="0" rtlCol="0" anchor="t">
            <a:spAutoFit/>
          </a:bodyPr>
          <a:lstStyle/>
          <a:p>
            <a:pPr marL="954041" lvl="1" indent="-477021" algn="l">
              <a:lnSpc>
                <a:spcPts val="4330"/>
              </a:lnSpc>
              <a:buFont typeface="Arial"/>
              <a:buChar char="•"/>
            </a:pPr>
            <a:r>
              <a:rPr lang="en-US" sz="4418">
                <a:solidFill>
                  <a:srgbClr val="FF914D"/>
                </a:solidFill>
                <a:latin typeface="DM Sans"/>
                <a:ea typeface="DM Sans"/>
                <a:cs typeface="DM Sans"/>
                <a:sym typeface="DM Sans"/>
              </a:rPr>
              <a:t>Sexual conquest and objectification</a:t>
            </a:r>
          </a:p>
        </p:txBody>
      </p:sp>
      <p:sp>
        <p:nvSpPr>
          <p:cNvPr id="11" name="TextBox 11"/>
          <p:cNvSpPr txBox="1"/>
          <p:nvPr/>
        </p:nvSpPr>
        <p:spPr>
          <a:xfrm>
            <a:off x="6832330" y="8715248"/>
            <a:ext cx="10548367" cy="1123626"/>
          </a:xfrm>
          <a:prstGeom prst="rect">
            <a:avLst/>
          </a:prstGeom>
        </p:spPr>
        <p:txBody>
          <a:bodyPr lIns="0" tIns="0" rIns="0" bIns="0" rtlCol="0" anchor="t">
            <a:spAutoFit/>
          </a:bodyPr>
          <a:lstStyle/>
          <a:p>
            <a:pPr marL="954041" lvl="1" indent="-477021" algn="l">
              <a:lnSpc>
                <a:spcPts val="4330"/>
              </a:lnSpc>
              <a:buFont typeface="Arial"/>
              <a:buChar char="•"/>
            </a:pPr>
            <a:r>
              <a:rPr lang="en-US" sz="4418">
                <a:solidFill>
                  <a:srgbClr val="FF914D"/>
                </a:solidFill>
                <a:latin typeface="DM Sans"/>
                <a:ea typeface="DM Sans"/>
                <a:cs typeface="DM Sans"/>
                <a:sym typeface="DM Sans"/>
              </a:rPr>
              <a:t>Heteronormativity </a:t>
            </a:r>
            <a:r>
              <a:rPr lang="en-US" sz="4418">
                <a:solidFill>
                  <a:srgbClr val="8C52FF"/>
                </a:solidFill>
                <a:latin typeface="DM Sans"/>
                <a:ea typeface="DM Sans"/>
                <a:cs typeface="DM Sans"/>
                <a:sym typeface="DM Sans"/>
              </a:rPr>
              <a:t>- kind men are seen as weak and “too soft”.</a:t>
            </a:r>
          </a:p>
        </p:txBody>
      </p:sp>
      <p:sp>
        <p:nvSpPr>
          <p:cNvPr id="12" name="Freeform 12"/>
          <p:cNvSpPr/>
          <p:nvPr/>
        </p:nvSpPr>
        <p:spPr>
          <a:xfrm>
            <a:off x="2195484" y="572268"/>
            <a:ext cx="2747506" cy="2778767"/>
          </a:xfrm>
          <a:custGeom>
            <a:avLst/>
            <a:gdLst/>
            <a:ahLst/>
            <a:cxnLst/>
            <a:rect l="l" t="t" r="r" b="b"/>
            <a:pathLst>
              <a:path w="2747506" h="2778767">
                <a:moveTo>
                  <a:pt x="0" y="0"/>
                </a:moveTo>
                <a:lnTo>
                  <a:pt x="2747506" y="0"/>
                </a:lnTo>
                <a:lnTo>
                  <a:pt x="2747506" y="2778767"/>
                </a:lnTo>
                <a:lnTo>
                  <a:pt x="0" y="277876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2DCFF"/>
        </a:solidFill>
        <a:effectLst/>
      </p:bgPr>
    </p:bg>
    <p:spTree>
      <p:nvGrpSpPr>
        <p:cNvPr id="1" name=""/>
        <p:cNvGrpSpPr/>
        <p:nvPr/>
      </p:nvGrpSpPr>
      <p:grpSpPr>
        <a:xfrm>
          <a:off x="0" y="0"/>
          <a:ext cx="0" cy="0"/>
          <a:chOff x="0" y="0"/>
          <a:chExt cx="0" cy="0"/>
        </a:xfrm>
      </p:grpSpPr>
      <p:sp>
        <p:nvSpPr>
          <p:cNvPr id="2" name="Freeform 2"/>
          <p:cNvSpPr/>
          <p:nvPr/>
        </p:nvSpPr>
        <p:spPr>
          <a:xfrm>
            <a:off x="-31740" y="1961651"/>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95493" y="2057400"/>
            <a:ext cx="7181126" cy="8229600"/>
          </a:xfrm>
          <a:custGeom>
            <a:avLst/>
            <a:gdLst/>
            <a:ahLst/>
            <a:cxnLst/>
            <a:rect l="l" t="t" r="r" b="b"/>
            <a:pathLst>
              <a:path w="7181126" h="8229600">
                <a:moveTo>
                  <a:pt x="0" y="0"/>
                </a:moveTo>
                <a:lnTo>
                  <a:pt x="7181126" y="0"/>
                </a:lnTo>
                <a:lnTo>
                  <a:pt x="7181126" y="8229600"/>
                </a:lnTo>
                <a:lnTo>
                  <a:pt x="0" y="8229600"/>
                </a:lnTo>
                <a:lnTo>
                  <a:pt x="0" y="0"/>
                </a:lnTo>
                <a:close/>
              </a:path>
            </a:pathLst>
          </a:custGeom>
          <a:blipFill>
            <a:blip r:embed="rId3"/>
            <a:stretch>
              <a:fillRect l="-54171" r="-18159"/>
            </a:stretch>
          </a:blipFill>
        </p:spPr>
        <p:txBody>
          <a:bodyPr/>
          <a:lstStyle/>
          <a:p>
            <a:endParaRPr lang="en-GB"/>
          </a:p>
        </p:txBody>
      </p:sp>
      <p:pic>
        <p:nvPicPr>
          <p:cNvPr id="4" name="Picture 4"/>
          <p:cNvPicPr>
            <a:picLocks noChangeAspect="1"/>
          </p:cNvPicPr>
          <p:nvPr/>
        </p:nvPicPr>
        <p:blipFill>
          <a:blip r:embed="rId4"/>
          <a:srcRect/>
          <a:stretch>
            <a:fillRect/>
          </a:stretch>
        </p:blipFill>
        <p:spPr>
          <a:xfrm>
            <a:off x="1899173" y="303952"/>
            <a:ext cx="3573765" cy="2876881"/>
          </a:xfrm>
          <a:prstGeom prst="rect">
            <a:avLst/>
          </a:prstGeom>
        </p:spPr>
      </p:pic>
      <p:sp>
        <p:nvSpPr>
          <p:cNvPr id="5" name="TextBox 5"/>
          <p:cNvSpPr txBox="1"/>
          <p:nvPr/>
        </p:nvSpPr>
        <p:spPr>
          <a:xfrm>
            <a:off x="7676856" y="3709730"/>
            <a:ext cx="9582444" cy="2319802"/>
          </a:xfrm>
          <a:prstGeom prst="rect">
            <a:avLst/>
          </a:prstGeom>
        </p:spPr>
        <p:txBody>
          <a:bodyPr lIns="0" tIns="0" rIns="0" bIns="0" rtlCol="0" anchor="t">
            <a:spAutoFit/>
          </a:bodyPr>
          <a:lstStyle/>
          <a:p>
            <a:pPr algn="l">
              <a:lnSpc>
                <a:spcPts val="4526"/>
              </a:lnSpc>
            </a:pPr>
            <a:r>
              <a:rPr lang="en-US" sz="4618">
                <a:solidFill>
                  <a:srgbClr val="8C52FF"/>
                </a:solidFill>
                <a:latin typeface="DM Sans"/>
                <a:ea typeface="DM Sans"/>
                <a:cs typeface="DM Sans"/>
                <a:sym typeface="DM Sans"/>
              </a:rPr>
              <a:t>Distorted perceptions of manhood began at the Fall and have been  passed down generationally and culturally.</a:t>
            </a:r>
          </a:p>
        </p:txBody>
      </p:sp>
      <p:sp>
        <p:nvSpPr>
          <p:cNvPr id="6" name="TextBox 6"/>
          <p:cNvSpPr txBox="1"/>
          <p:nvPr/>
        </p:nvSpPr>
        <p:spPr>
          <a:xfrm>
            <a:off x="7676856" y="391948"/>
            <a:ext cx="8064962" cy="1569703"/>
          </a:xfrm>
          <a:prstGeom prst="rect">
            <a:avLst/>
          </a:prstGeom>
        </p:spPr>
        <p:txBody>
          <a:bodyPr lIns="0" tIns="0" rIns="0" bIns="0" rtlCol="0" anchor="t">
            <a:spAutoFit/>
          </a:bodyPr>
          <a:lstStyle/>
          <a:p>
            <a:pPr algn="l">
              <a:lnSpc>
                <a:spcPts val="9621"/>
              </a:lnSpc>
            </a:pPr>
            <a:r>
              <a:rPr lang="en-US" sz="9818" b="1">
                <a:solidFill>
                  <a:srgbClr val="8C52FF"/>
                </a:solidFill>
                <a:latin typeface="Agrandir Narrow Bold"/>
                <a:ea typeface="Agrandir Narrow Bold"/>
                <a:cs typeface="Agrandir Narrow Bold"/>
                <a:sym typeface="Agrandir Narrow Bold"/>
              </a:rPr>
              <a:t>Masculinity--                                                                        </a:t>
            </a:r>
          </a:p>
        </p:txBody>
      </p:sp>
      <p:sp>
        <p:nvSpPr>
          <p:cNvPr id="7" name="TextBox 7"/>
          <p:cNvSpPr txBox="1"/>
          <p:nvPr/>
        </p:nvSpPr>
        <p:spPr>
          <a:xfrm>
            <a:off x="10940776" y="1493142"/>
            <a:ext cx="6974272" cy="1569703"/>
          </a:xfrm>
          <a:prstGeom prst="rect">
            <a:avLst/>
          </a:prstGeom>
        </p:spPr>
        <p:txBody>
          <a:bodyPr lIns="0" tIns="0" rIns="0" bIns="0" rtlCol="0" anchor="t">
            <a:spAutoFit/>
          </a:bodyPr>
          <a:lstStyle/>
          <a:p>
            <a:pPr algn="l">
              <a:lnSpc>
                <a:spcPts val="9621"/>
              </a:lnSpc>
            </a:pPr>
            <a:r>
              <a:rPr lang="en-US" sz="9818" b="1">
                <a:solidFill>
                  <a:srgbClr val="8C52FF"/>
                </a:solidFill>
                <a:latin typeface="Agrandir Narrow Bold"/>
                <a:ea typeface="Agrandir Narrow Bold"/>
                <a:cs typeface="Agrandir Narrow Bold"/>
                <a:sym typeface="Agrandir Narrow Bold"/>
              </a:rPr>
              <a:t>is not Toxic</a:t>
            </a:r>
          </a:p>
        </p:txBody>
      </p:sp>
      <p:sp>
        <p:nvSpPr>
          <p:cNvPr id="8" name="TextBox 8"/>
          <p:cNvSpPr txBox="1"/>
          <p:nvPr/>
        </p:nvSpPr>
        <p:spPr>
          <a:xfrm>
            <a:off x="7676856" y="6267450"/>
            <a:ext cx="9582444" cy="1176802"/>
          </a:xfrm>
          <a:prstGeom prst="rect">
            <a:avLst/>
          </a:prstGeom>
        </p:spPr>
        <p:txBody>
          <a:bodyPr lIns="0" tIns="0" rIns="0" bIns="0" rtlCol="0" anchor="t">
            <a:spAutoFit/>
          </a:bodyPr>
          <a:lstStyle/>
          <a:p>
            <a:pPr algn="l">
              <a:lnSpc>
                <a:spcPts val="4526"/>
              </a:lnSpc>
            </a:pPr>
            <a:r>
              <a:rPr lang="en-US" sz="4618">
                <a:solidFill>
                  <a:srgbClr val="8C52FF"/>
                </a:solidFill>
                <a:latin typeface="DM Sans"/>
                <a:ea typeface="DM Sans"/>
                <a:cs typeface="DM Sans"/>
                <a:sym typeface="DM Sans"/>
              </a:rPr>
              <a:t>Returning to the Word of God clarifies the murky waters.</a:t>
            </a: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rot="5400000">
            <a:off x="548129" y="4846395"/>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rot="5400000">
            <a:off x="11030899" y="6722858"/>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2469463" y="5588859"/>
            <a:ext cx="2866303" cy="2819400"/>
          </a:xfrm>
          <a:custGeom>
            <a:avLst/>
            <a:gdLst/>
            <a:ahLst/>
            <a:cxnLst/>
            <a:rect l="l" t="t" r="r" b="b"/>
            <a:pathLst>
              <a:path w="2866303" h="2819400">
                <a:moveTo>
                  <a:pt x="0" y="0"/>
                </a:moveTo>
                <a:lnTo>
                  <a:pt x="2866304" y="0"/>
                </a:lnTo>
                <a:lnTo>
                  <a:pt x="2866304" y="2819400"/>
                </a:lnTo>
                <a:lnTo>
                  <a:pt x="0" y="28194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4735737" y="2258239"/>
            <a:ext cx="10914759" cy="8028761"/>
          </a:xfrm>
          <a:custGeom>
            <a:avLst/>
            <a:gdLst/>
            <a:ahLst/>
            <a:cxnLst/>
            <a:rect l="l" t="t" r="r" b="b"/>
            <a:pathLst>
              <a:path w="10914759" h="8028761">
                <a:moveTo>
                  <a:pt x="0" y="0"/>
                </a:moveTo>
                <a:lnTo>
                  <a:pt x="10914759" y="0"/>
                </a:lnTo>
                <a:lnTo>
                  <a:pt x="10914759" y="8028761"/>
                </a:lnTo>
                <a:lnTo>
                  <a:pt x="0" y="8028761"/>
                </a:lnTo>
                <a:lnTo>
                  <a:pt x="0" y="0"/>
                </a:lnTo>
                <a:close/>
              </a:path>
            </a:pathLst>
          </a:custGeom>
          <a:blipFill>
            <a:blip r:embed="rId5"/>
            <a:stretch>
              <a:fillRect l="-31005" t="-9328" b="-9328"/>
            </a:stretch>
          </a:blipFill>
        </p:spPr>
        <p:txBody>
          <a:bodyPr/>
          <a:lstStyle/>
          <a:p>
            <a:endParaRPr lang="en-GB"/>
          </a:p>
        </p:txBody>
      </p:sp>
      <p:sp>
        <p:nvSpPr>
          <p:cNvPr id="6" name="TextBox 6"/>
          <p:cNvSpPr txBox="1"/>
          <p:nvPr/>
        </p:nvSpPr>
        <p:spPr>
          <a:xfrm>
            <a:off x="467873" y="471715"/>
            <a:ext cx="14197898" cy="2773784"/>
          </a:xfrm>
          <a:prstGeom prst="rect">
            <a:avLst/>
          </a:prstGeom>
        </p:spPr>
        <p:txBody>
          <a:bodyPr lIns="0" tIns="0" rIns="0" bIns="0" rtlCol="0" anchor="t">
            <a:spAutoFit/>
          </a:bodyPr>
          <a:lstStyle/>
          <a:p>
            <a:pPr algn="l">
              <a:lnSpc>
                <a:spcPts val="9593"/>
              </a:lnSpc>
            </a:pPr>
            <a:r>
              <a:rPr lang="en-US" sz="9789" b="1">
                <a:solidFill>
                  <a:srgbClr val="99DAFF"/>
                </a:solidFill>
                <a:latin typeface="Agrandir Narrow Medium"/>
                <a:ea typeface="Agrandir Narrow Medium"/>
                <a:cs typeface="Agrandir Narrow Medium"/>
                <a:sym typeface="Agrandir Narrow Medium"/>
              </a:rPr>
              <a:t>Men Need to Recalibrate</a:t>
            </a:r>
          </a:p>
          <a:p>
            <a:pPr algn="l">
              <a:lnSpc>
                <a:spcPts val="9593"/>
              </a:lnSpc>
            </a:pPr>
            <a:r>
              <a:rPr lang="en-US" sz="9789" b="1">
                <a:solidFill>
                  <a:srgbClr val="99DAFF"/>
                </a:solidFill>
                <a:latin typeface="Agrandir Narrow Medium"/>
                <a:ea typeface="Agrandir Narrow Medium"/>
                <a:cs typeface="Agrandir Narrow Medium"/>
                <a:sym typeface="Agrandir Narrow Medium"/>
              </a:rPr>
              <a:t>their Imago Dei               </a:t>
            </a: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72079" y="2159789"/>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4" name="Group 4"/>
          <p:cNvGrpSpPr/>
          <p:nvPr/>
        </p:nvGrpSpPr>
        <p:grpSpPr>
          <a:xfrm>
            <a:off x="10872231" y="2408044"/>
            <a:ext cx="6401652" cy="7878956"/>
            <a:chOff x="0" y="0"/>
            <a:chExt cx="660400" cy="812800"/>
          </a:xfrm>
        </p:grpSpPr>
        <p:sp>
          <p:nvSpPr>
            <p:cNvPr id="5" name="Freeform 5"/>
            <p:cNvSpPr/>
            <p:nvPr/>
          </p:nvSpPr>
          <p:spPr>
            <a:xfrm>
              <a:off x="0" y="0"/>
              <a:ext cx="660400" cy="812800"/>
            </a:xfrm>
            <a:custGeom>
              <a:avLst/>
              <a:gdLst/>
              <a:ahLst/>
              <a:cxnLst/>
              <a:rect l="l" t="t" r="r" b="b"/>
              <a:pathLst>
                <a:path w="660400" h="8128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blipFill>
              <a:blip r:embed="rId4"/>
              <a:stretch>
                <a:fillRect l="-11538" r="-11538"/>
              </a:stretch>
            </a:blipFill>
          </p:spPr>
          <p:txBody>
            <a:bodyPr/>
            <a:lstStyle/>
            <a:p>
              <a:endParaRPr lang="en-GB"/>
            </a:p>
          </p:txBody>
        </p:sp>
      </p:grpSp>
      <p:sp>
        <p:nvSpPr>
          <p:cNvPr id="6" name="Freeform 6"/>
          <p:cNvSpPr/>
          <p:nvPr/>
        </p:nvSpPr>
        <p:spPr>
          <a:xfrm>
            <a:off x="16240883" y="1881109"/>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extBox 7"/>
          <p:cNvSpPr txBox="1"/>
          <p:nvPr/>
        </p:nvSpPr>
        <p:spPr>
          <a:xfrm>
            <a:off x="0" y="838341"/>
            <a:ext cx="9040946" cy="1569703"/>
          </a:xfrm>
          <a:prstGeom prst="rect">
            <a:avLst/>
          </a:prstGeom>
        </p:spPr>
        <p:txBody>
          <a:bodyPr lIns="0" tIns="0" rIns="0" bIns="0" rtlCol="0" anchor="t">
            <a:spAutoFit/>
          </a:bodyPr>
          <a:lstStyle/>
          <a:p>
            <a:pPr algn="ctr">
              <a:lnSpc>
                <a:spcPts val="9621"/>
              </a:lnSpc>
            </a:pPr>
            <a:r>
              <a:rPr lang="en-US" sz="9818" b="1">
                <a:solidFill>
                  <a:srgbClr val="C2E9FF"/>
                </a:solidFill>
                <a:latin typeface="Agrandir Narrow Bold"/>
                <a:ea typeface="Agrandir Narrow Bold"/>
                <a:cs typeface="Agrandir Narrow Bold"/>
                <a:sym typeface="Agrandir Narrow Bold"/>
              </a:rPr>
              <a:t>God</a:t>
            </a:r>
          </a:p>
        </p:txBody>
      </p:sp>
      <p:sp>
        <p:nvSpPr>
          <p:cNvPr id="8" name="TextBox 8"/>
          <p:cNvSpPr txBox="1"/>
          <p:nvPr/>
        </p:nvSpPr>
        <p:spPr>
          <a:xfrm>
            <a:off x="434344" y="2379469"/>
            <a:ext cx="8875913" cy="7341656"/>
          </a:xfrm>
          <a:prstGeom prst="rect">
            <a:avLst/>
          </a:prstGeom>
        </p:spPr>
        <p:txBody>
          <a:bodyPr lIns="0" tIns="0" rIns="0" bIns="0" rtlCol="0" anchor="t">
            <a:spAutoFit/>
          </a:bodyPr>
          <a:lstStyle/>
          <a:p>
            <a:pPr algn="l">
              <a:lnSpc>
                <a:spcPts val="4167"/>
              </a:lnSpc>
            </a:pPr>
            <a:r>
              <a:rPr lang="en-US" sz="3333" b="1" spc="-166">
                <a:solidFill>
                  <a:srgbClr val="FFFFFF"/>
                </a:solidFill>
                <a:latin typeface="Arimo Bold"/>
                <a:ea typeface="Arimo Bold"/>
                <a:cs typeface="Arimo Bold"/>
                <a:sym typeface="Arimo Bold"/>
              </a:rPr>
              <a:t>The Lord passed in front of Moses, calling out,  </a:t>
            </a:r>
          </a:p>
          <a:p>
            <a:pPr algn="l">
              <a:lnSpc>
                <a:spcPts val="4167"/>
              </a:lnSpc>
            </a:pPr>
            <a:endParaRPr lang="en-US" sz="3333" b="1" spc="-166">
              <a:solidFill>
                <a:srgbClr val="FFFFFF"/>
              </a:solidFill>
              <a:latin typeface="Arimo Bold"/>
              <a:ea typeface="Arimo Bold"/>
              <a:cs typeface="Arimo Bold"/>
              <a:sym typeface="Arimo Bold"/>
            </a:endParaRPr>
          </a:p>
          <a:p>
            <a:pPr algn="l">
              <a:lnSpc>
                <a:spcPts val="4167"/>
              </a:lnSpc>
            </a:pPr>
            <a:r>
              <a:rPr lang="en-US" sz="3333" b="1" spc="-166">
                <a:solidFill>
                  <a:srgbClr val="FFFFFF"/>
                </a:solidFill>
                <a:latin typeface="Arimo Bold"/>
                <a:ea typeface="Arimo Bold"/>
                <a:cs typeface="Arimo Bold"/>
                <a:sym typeface="Arimo Bold"/>
              </a:rPr>
              <a:t>“Yahweh! The Lord! </a:t>
            </a:r>
          </a:p>
          <a:p>
            <a:pPr algn="l">
              <a:lnSpc>
                <a:spcPts val="4167"/>
              </a:lnSpc>
            </a:pPr>
            <a:r>
              <a:rPr lang="en-US" sz="3333" b="1" spc="-166">
                <a:solidFill>
                  <a:srgbClr val="FCC751"/>
                </a:solidFill>
                <a:latin typeface="Arimo Bold"/>
                <a:ea typeface="Arimo Bold"/>
                <a:cs typeface="Arimo Bold"/>
                <a:sym typeface="Arimo Bold"/>
              </a:rPr>
              <a:t>The God of compassion and mercy!</a:t>
            </a:r>
          </a:p>
          <a:p>
            <a:pPr algn="l">
              <a:lnSpc>
                <a:spcPts val="4167"/>
              </a:lnSpc>
            </a:pPr>
            <a:r>
              <a:rPr lang="en-US" sz="3333" b="1" spc="-166">
                <a:solidFill>
                  <a:srgbClr val="FCC751"/>
                </a:solidFill>
                <a:latin typeface="Arimo Bold"/>
                <a:ea typeface="Arimo Bold"/>
                <a:cs typeface="Arimo Bold"/>
                <a:sym typeface="Arimo Bold"/>
              </a:rPr>
              <a:t>I am slow to anger</a:t>
            </a:r>
          </a:p>
          <a:p>
            <a:pPr algn="l">
              <a:lnSpc>
                <a:spcPts val="4167"/>
              </a:lnSpc>
            </a:pPr>
            <a:r>
              <a:rPr lang="en-US" sz="3333" b="1" spc="-166">
                <a:solidFill>
                  <a:srgbClr val="FCC751"/>
                </a:solidFill>
                <a:latin typeface="Arimo Bold"/>
                <a:ea typeface="Arimo Bold"/>
                <a:cs typeface="Arimo Bold"/>
                <a:sym typeface="Arimo Bold"/>
              </a:rPr>
              <a:t>and filled with unfailing love &amp; faithfulness</a:t>
            </a:r>
          </a:p>
          <a:p>
            <a:pPr algn="l">
              <a:lnSpc>
                <a:spcPts val="4167"/>
              </a:lnSpc>
            </a:pPr>
            <a:r>
              <a:rPr lang="en-US" sz="3333" b="1" spc="-166">
                <a:solidFill>
                  <a:srgbClr val="FCC751"/>
                </a:solidFill>
                <a:latin typeface="Arimo Bold"/>
                <a:ea typeface="Arimo Bold"/>
                <a:cs typeface="Arimo Bold"/>
                <a:sym typeface="Arimo Bold"/>
              </a:rPr>
              <a:t>I lavish unfailing love to a thousand generations.  I forgive</a:t>
            </a:r>
            <a:r>
              <a:rPr lang="en-US" sz="3333" b="1" spc="-166">
                <a:solidFill>
                  <a:srgbClr val="FFFFFF"/>
                </a:solidFill>
                <a:latin typeface="Arimo Bold"/>
                <a:ea typeface="Arimo Bold"/>
                <a:cs typeface="Arimo Bold"/>
                <a:sym typeface="Arimo Bold"/>
              </a:rPr>
              <a:t> iniquity, rebellion, and sin.</a:t>
            </a:r>
          </a:p>
          <a:p>
            <a:pPr algn="l">
              <a:lnSpc>
                <a:spcPts val="4167"/>
              </a:lnSpc>
            </a:pPr>
            <a:r>
              <a:rPr lang="en-US" sz="3333" b="1" spc="-166">
                <a:solidFill>
                  <a:srgbClr val="FFFFFF"/>
                </a:solidFill>
                <a:latin typeface="Arimo Bold"/>
                <a:ea typeface="Arimo Bold"/>
                <a:cs typeface="Arimo Bold"/>
                <a:sym typeface="Arimo Bold"/>
              </a:rPr>
              <a:t>But I do not excuse the guilty.</a:t>
            </a:r>
          </a:p>
          <a:p>
            <a:pPr algn="l">
              <a:lnSpc>
                <a:spcPts val="4167"/>
              </a:lnSpc>
            </a:pPr>
            <a:r>
              <a:rPr lang="en-US" sz="3333" b="1" spc="-166">
                <a:solidFill>
                  <a:srgbClr val="FFFFFF"/>
                </a:solidFill>
                <a:latin typeface="Arimo Bold"/>
                <a:ea typeface="Arimo Bold"/>
                <a:cs typeface="Arimo Bold"/>
                <a:sym typeface="Arimo Bold"/>
              </a:rPr>
              <a:t>I lay the sins of the parents upon their children and grandchildren; the entire family is affected--even children in the third &amp; fourth generations.</a:t>
            </a:r>
          </a:p>
          <a:p>
            <a:pPr algn="l">
              <a:lnSpc>
                <a:spcPts val="4167"/>
              </a:lnSpc>
            </a:pPr>
            <a:r>
              <a:rPr lang="en-US" sz="3333" b="1" spc="-166">
                <a:solidFill>
                  <a:srgbClr val="FFFFFF"/>
                </a:solidFill>
                <a:latin typeface="Arimo Bold"/>
                <a:ea typeface="Arimo Bold"/>
                <a:cs typeface="Arimo Bold"/>
                <a:sym typeface="Arimo Bold"/>
              </a:rPr>
              <a:t> </a:t>
            </a:r>
          </a:p>
          <a:p>
            <a:pPr algn="ctr">
              <a:lnSpc>
                <a:spcPts val="4167"/>
              </a:lnSpc>
            </a:pPr>
            <a:r>
              <a:rPr lang="en-US" sz="3333" spc="-166">
                <a:solidFill>
                  <a:srgbClr val="FF914D"/>
                </a:solidFill>
                <a:latin typeface="Amsterdam One"/>
                <a:ea typeface="Amsterdam One"/>
                <a:cs typeface="Amsterdam One"/>
                <a:sym typeface="Amsterdam One"/>
              </a:rPr>
              <a:t>Exodus 34:6-7</a:t>
            </a: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72079" y="2159789"/>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4" name="Group 4"/>
          <p:cNvGrpSpPr/>
          <p:nvPr/>
        </p:nvGrpSpPr>
        <p:grpSpPr>
          <a:xfrm>
            <a:off x="10472079" y="2408044"/>
            <a:ext cx="6401652" cy="7878956"/>
            <a:chOff x="0" y="0"/>
            <a:chExt cx="660400" cy="812800"/>
          </a:xfrm>
        </p:grpSpPr>
        <p:sp>
          <p:nvSpPr>
            <p:cNvPr id="5" name="Freeform 5"/>
            <p:cNvSpPr/>
            <p:nvPr/>
          </p:nvSpPr>
          <p:spPr>
            <a:xfrm>
              <a:off x="0" y="0"/>
              <a:ext cx="660400" cy="812800"/>
            </a:xfrm>
            <a:custGeom>
              <a:avLst/>
              <a:gdLst/>
              <a:ahLst/>
              <a:cxnLst/>
              <a:rect l="l" t="t" r="r" b="b"/>
              <a:pathLst>
                <a:path w="660400" h="8128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blipFill>
              <a:blip r:embed="rId4"/>
              <a:stretch>
                <a:fillRect l="-66778" r="-17952"/>
              </a:stretch>
            </a:blipFill>
          </p:spPr>
          <p:txBody>
            <a:bodyPr/>
            <a:lstStyle/>
            <a:p>
              <a:endParaRPr lang="en-GB"/>
            </a:p>
          </p:txBody>
        </p:sp>
      </p:grpSp>
      <p:sp>
        <p:nvSpPr>
          <p:cNvPr id="6" name="Freeform 6"/>
          <p:cNvSpPr/>
          <p:nvPr/>
        </p:nvSpPr>
        <p:spPr>
          <a:xfrm>
            <a:off x="16240883" y="1881109"/>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extBox 7"/>
          <p:cNvSpPr txBox="1"/>
          <p:nvPr/>
        </p:nvSpPr>
        <p:spPr>
          <a:xfrm>
            <a:off x="621292" y="590085"/>
            <a:ext cx="10104078" cy="1569703"/>
          </a:xfrm>
          <a:prstGeom prst="rect">
            <a:avLst/>
          </a:prstGeom>
        </p:spPr>
        <p:txBody>
          <a:bodyPr lIns="0" tIns="0" rIns="0" bIns="0" rtlCol="0" anchor="t">
            <a:spAutoFit/>
          </a:bodyPr>
          <a:lstStyle/>
          <a:p>
            <a:pPr algn="l">
              <a:lnSpc>
                <a:spcPts val="9621"/>
              </a:lnSpc>
            </a:pPr>
            <a:r>
              <a:rPr lang="en-US" sz="9818" b="1">
                <a:solidFill>
                  <a:srgbClr val="C2E9FF"/>
                </a:solidFill>
                <a:latin typeface="Agrandir Narrow Bold"/>
                <a:ea typeface="Agrandir Narrow Bold"/>
                <a:cs typeface="Agrandir Narrow Bold"/>
                <a:sym typeface="Agrandir Narrow Bold"/>
              </a:rPr>
              <a:t>Imago Dei</a:t>
            </a:r>
          </a:p>
        </p:txBody>
      </p:sp>
      <p:sp>
        <p:nvSpPr>
          <p:cNvPr id="8" name="TextBox 8"/>
          <p:cNvSpPr txBox="1"/>
          <p:nvPr/>
        </p:nvSpPr>
        <p:spPr>
          <a:xfrm>
            <a:off x="621292" y="2255039"/>
            <a:ext cx="10976666" cy="1198572"/>
          </a:xfrm>
          <a:prstGeom prst="rect">
            <a:avLst/>
          </a:prstGeom>
        </p:spPr>
        <p:txBody>
          <a:bodyPr lIns="0" tIns="0" rIns="0" bIns="0" rtlCol="0" anchor="t">
            <a:spAutoFit/>
          </a:bodyPr>
          <a:lstStyle/>
          <a:p>
            <a:pPr algn="l">
              <a:lnSpc>
                <a:spcPts val="4624"/>
              </a:lnSpc>
            </a:pPr>
            <a:r>
              <a:rPr lang="en-US" sz="4718" b="1">
                <a:solidFill>
                  <a:srgbClr val="FF914D"/>
                </a:solidFill>
                <a:latin typeface="DM Sans Bold"/>
                <a:ea typeface="DM Sans Bold"/>
                <a:cs typeface="DM Sans Bold"/>
                <a:sym typeface="DM Sans Bold"/>
              </a:rPr>
              <a:t>Men need to recalibrate</a:t>
            </a:r>
            <a:r>
              <a:rPr lang="en-US" sz="4718" b="1">
                <a:solidFill>
                  <a:srgbClr val="99DAFF"/>
                </a:solidFill>
                <a:latin typeface="DM Sans Bold"/>
                <a:ea typeface="DM Sans Bold"/>
                <a:cs typeface="DM Sans Bold"/>
                <a:sym typeface="DM Sans Bold"/>
              </a:rPr>
              <a:t> </a:t>
            </a:r>
            <a:r>
              <a:rPr lang="en-US" sz="4718">
                <a:solidFill>
                  <a:srgbClr val="99DAFF"/>
                </a:solidFill>
                <a:latin typeface="DM Sans"/>
                <a:ea typeface="DM Sans"/>
                <a:cs typeface="DM Sans"/>
                <a:sym typeface="DM Sans"/>
              </a:rPr>
              <a:t>their ultimate “vocation”: Imago Dei (Image of God)</a:t>
            </a:r>
          </a:p>
        </p:txBody>
      </p:sp>
      <p:sp>
        <p:nvSpPr>
          <p:cNvPr id="9" name="TextBox 9"/>
          <p:cNvSpPr txBox="1"/>
          <p:nvPr/>
        </p:nvSpPr>
        <p:spPr>
          <a:xfrm>
            <a:off x="0" y="3749695"/>
            <a:ext cx="9980818" cy="1779559"/>
          </a:xfrm>
          <a:prstGeom prst="rect">
            <a:avLst/>
          </a:prstGeom>
        </p:spPr>
        <p:txBody>
          <a:bodyPr lIns="0" tIns="0" rIns="0" bIns="0" rtlCol="0" anchor="t">
            <a:spAutoFit/>
          </a:bodyPr>
          <a:lstStyle/>
          <a:p>
            <a:pPr marL="1018809" lvl="1" indent="-509405" algn="l">
              <a:lnSpc>
                <a:spcPts val="4624"/>
              </a:lnSpc>
              <a:buFont typeface="Arial"/>
              <a:buChar char="•"/>
            </a:pPr>
            <a:r>
              <a:rPr lang="en-US" sz="4718" b="1">
                <a:solidFill>
                  <a:srgbClr val="FF914D"/>
                </a:solidFill>
                <a:latin typeface="DM Sans Bold"/>
                <a:ea typeface="DM Sans Bold"/>
                <a:cs typeface="DM Sans Bold"/>
                <a:sym typeface="DM Sans Bold"/>
              </a:rPr>
              <a:t>Covenant/Commitment</a:t>
            </a:r>
            <a:r>
              <a:rPr lang="en-US" sz="4718">
                <a:solidFill>
                  <a:srgbClr val="FF914D"/>
                </a:solidFill>
                <a:latin typeface="DM Sans"/>
                <a:ea typeface="DM Sans"/>
                <a:cs typeface="DM Sans"/>
                <a:sym typeface="DM Sans"/>
              </a:rPr>
              <a:t> </a:t>
            </a:r>
            <a:r>
              <a:rPr lang="en-US" sz="4718">
                <a:solidFill>
                  <a:srgbClr val="99DAFF"/>
                </a:solidFill>
                <a:latin typeface="DM Sans"/>
                <a:ea typeface="DM Sans"/>
                <a:cs typeface="DM Sans"/>
                <a:sym typeface="DM Sans"/>
              </a:rPr>
              <a:t>- God makes covenant with men; men make commitments to God</a:t>
            </a:r>
          </a:p>
        </p:txBody>
      </p:sp>
      <p:sp>
        <p:nvSpPr>
          <p:cNvPr id="10" name="TextBox 10"/>
          <p:cNvSpPr txBox="1"/>
          <p:nvPr/>
        </p:nvSpPr>
        <p:spPr>
          <a:xfrm>
            <a:off x="0" y="5824529"/>
            <a:ext cx="10472079" cy="1779559"/>
          </a:xfrm>
          <a:prstGeom prst="rect">
            <a:avLst/>
          </a:prstGeom>
        </p:spPr>
        <p:txBody>
          <a:bodyPr lIns="0" tIns="0" rIns="0" bIns="0" rtlCol="0" anchor="t">
            <a:spAutoFit/>
          </a:bodyPr>
          <a:lstStyle/>
          <a:p>
            <a:pPr marL="1018809" lvl="1" indent="-509405" algn="l">
              <a:lnSpc>
                <a:spcPts val="4624"/>
              </a:lnSpc>
              <a:buFont typeface="Arial"/>
              <a:buChar char="•"/>
            </a:pPr>
            <a:r>
              <a:rPr lang="en-US" sz="4718" b="1">
                <a:solidFill>
                  <a:srgbClr val="FF914D"/>
                </a:solidFill>
                <a:latin typeface="DM Sans Bold"/>
                <a:ea typeface="DM Sans Bold"/>
                <a:cs typeface="DM Sans Bold"/>
                <a:sym typeface="DM Sans Bold"/>
              </a:rPr>
              <a:t>Empowerment</a:t>
            </a:r>
            <a:r>
              <a:rPr lang="en-US" sz="4718">
                <a:solidFill>
                  <a:srgbClr val="FF914D"/>
                </a:solidFill>
                <a:latin typeface="DM Sans"/>
                <a:ea typeface="DM Sans"/>
                <a:cs typeface="DM Sans"/>
                <a:sym typeface="DM Sans"/>
              </a:rPr>
              <a:t> </a:t>
            </a:r>
            <a:r>
              <a:rPr lang="en-US" sz="4718">
                <a:solidFill>
                  <a:srgbClr val="99DAFF"/>
                </a:solidFill>
                <a:latin typeface="DM Sans"/>
                <a:ea typeface="DM Sans"/>
                <a:cs typeface="DM Sans"/>
                <a:sym typeface="DM Sans"/>
              </a:rPr>
              <a:t>- God empowers his fallen children; men empower his wife and others</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rot="5400000">
            <a:off x="10675664" y="4476459"/>
            <a:ext cx="7437493" cy="11621082"/>
          </a:xfrm>
          <a:custGeom>
            <a:avLst/>
            <a:gdLst/>
            <a:ahLst/>
            <a:cxnLst/>
            <a:rect l="l" t="t" r="r" b="b"/>
            <a:pathLst>
              <a:path w="7437493" h="11621082">
                <a:moveTo>
                  <a:pt x="0" y="0"/>
                </a:moveTo>
                <a:lnTo>
                  <a:pt x="7437493" y="0"/>
                </a:lnTo>
                <a:lnTo>
                  <a:pt x="7437493" y="11621082"/>
                </a:lnTo>
                <a:lnTo>
                  <a:pt x="0" y="116210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TextBox 3"/>
          <p:cNvSpPr txBox="1"/>
          <p:nvPr/>
        </p:nvSpPr>
        <p:spPr>
          <a:xfrm>
            <a:off x="1028700" y="942975"/>
            <a:ext cx="11458610" cy="2989488"/>
          </a:xfrm>
          <a:prstGeom prst="rect">
            <a:avLst/>
          </a:prstGeom>
        </p:spPr>
        <p:txBody>
          <a:bodyPr lIns="0" tIns="0" rIns="0" bIns="0" rtlCol="0" anchor="t">
            <a:spAutoFit/>
          </a:bodyPr>
          <a:lstStyle/>
          <a:p>
            <a:pPr algn="l">
              <a:lnSpc>
                <a:spcPts val="10307"/>
              </a:lnSpc>
            </a:pPr>
            <a:r>
              <a:rPr lang="en-US" sz="10518" b="1">
                <a:solidFill>
                  <a:srgbClr val="FCC751"/>
                </a:solidFill>
                <a:latin typeface="Agrandir Narrow Medium"/>
                <a:ea typeface="Agrandir Narrow Medium"/>
                <a:cs typeface="Agrandir Narrow Medium"/>
                <a:sym typeface="Agrandir Narrow Medium"/>
              </a:rPr>
              <a:t>Why Men’s </a:t>
            </a:r>
          </a:p>
          <a:p>
            <a:pPr algn="l">
              <a:lnSpc>
                <a:spcPts val="10307"/>
              </a:lnSpc>
            </a:pPr>
            <a:r>
              <a:rPr lang="en-US" sz="10518" b="1">
                <a:solidFill>
                  <a:srgbClr val="FCC751"/>
                </a:solidFill>
                <a:latin typeface="Agrandir Narrow Medium"/>
                <a:ea typeface="Agrandir Narrow Medium"/>
                <a:cs typeface="Agrandir Narrow Medium"/>
                <a:sym typeface="Agrandir Narrow Medium"/>
              </a:rPr>
              <a:t>Ministries?</a:t>
            </a:r>
          </a:p>
        </p:txBody>
      </p:sp>
      <p:sp>
        <p:nvSpPr>
          <p:cNvPr id="4" name="Freeform 4"/>
          <p:cNvSpPr/>
          <p:nvPr/>
        </p:nvSpPr>
        <p:spPr>
          <a:xfrm>
            <a:off x="9621006" y="4692859"/>
            <a:ext cx="2866303" cy="2819400"/>
          </a:xfrm>
          <a:custGeom>
            <a:avLst/>
            <a:gdLst/>
            <a:ahLst/>
            <a:cxnLst/>
            <a:rect l="l" t="t" r="r" b="b"/>
            <a:pathLst>
              <a:path w="2866303" h="2819400">
                <a:moveTo>
                  <a:pt x="0" y="0"/>
                </a:moveTo>
                <a:lnTo>
                  <a:pt x="2866304" y="0"/>
                </a:lnTo>
                <a:lnTo>
                  <a:pt x="2866304"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16829932" y="1336491"/>
            <a:ext cx="2916137" cy="2916137"/>
          </a:xfrm>
          <a:custGeom>
            <a:avLst/>
            <a:gdLst/>
            <a:ahLst/>
            <a:cxnLst/>
            <a:rect l="l" t="t" r="r" b="b"/>
            <a:pathLst>
              <a:path w="2916137" h="2916137">
                <a:moveTo>
                  <a:pt x="0" y="0"/>
                </a:moveTo>
                <a:lnTo>
                  <a:pt x="2916136" y="0"/>
                </a:lnTo>
                <a:lnTo>
                  <a:pt x="2916136" y="2916136"/>
                </a:lnTo>
                <a:lnTo>
                  <a:pt x="0" y="291613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0716378" y="2006809"/>
            <a:ext cx="7728041" cy="8229600"/>
          </a:xfrm>
          <a:custGeom>
            <a:avLst/>
            <a:gdLst/>
            <a:ahLst/>
            <a:cxnLst/>
            <a:rect l="l" t="t" r="r" b="b"/>
            <a:pathLst>
              <a:path w="7728041" h="8229600">
                <a:moveTo>
                  <a:pt x="0" y="0"/>
                </a:moveTo>
                <a:lnTo>
                  <a:pt x="7728040" y="0"/>
                </a:lnTo>
                <a:lnTo>
                  <a:pt x="7728040" y="8229600"/>
                </a:lnTo>
                <a:lnTo>
                  <a:pt x="0" y="8229600"/>
                </a:lnTo>
                <a:lnTo>
                  <a:pt x="0" y="0"/>
                </a:lnTo>
                <a:close/>
              </a:path>
            </a:pathLst>
          </a:custGeom>
          <a:blipFill>
            <a:blip r:embed="rId5"/>
            <a:stretch>
              <a:fillRect l="-59835"/>
            </a:stretch>
          </a:blipFill>
        </p:spPr>
        <p:txBody>
          <a:bodyPr/>
          <a:lstStyle/>
          <a:p>
            <a:endParaRPr lang="en-GB"/>
          </a:p>
        </p:txBody>
      </p:sp>
      <p:sp>
        <p:nvSpPr>
          <p:cNvPr id="7" name="TextBox 7"/>
          <p:cNvSpPr txBox="1"/>
          <p:nvPr/>
        </p:nvSpPr>
        <p:spPr>
          <a:xfrm>
            <a:off x="580551" y="4202620"/>
            <a:ext cx="8003318" cy="790215"/>
          </a:xfrm>
          <a:prstGeom prst="rect">
            <a:avLst/>
          </a:prstGeom>
        </p:spPr>
        <p:txBody>
          <a:bodyPr lIns="0" tIns="0" rIns="0" bIns="0" rtlCol="0" anchor="t">
            <a:spAutoFit/>
          </a:bodyPr>
          <a:lstStyle/>
          <a:p>
            <a:pPr marL="777235" lvl="1" indent="-388618" algn="l">
              <a:lnSpc>
                <a:spcPts val="6947"/>
              </a:lnSpc>
              <a:buFont typeface="Arial"/>
              <a:buChar char="•"/>
            </a:pPr>
            <a:r>
              <a:rPr lang="en-US" sz="3599" spc="-179">
                <a:solidFill>
                  <a:srgbClr val="FCC751"/>
                </a:solidFill>
                <a:latin typeface="DM Sans"/>
                <a:ea typeface="DM Sans"/>
                <a:cs typeface="DM Sans"/>
                <a:sym typeface="DM Sans"/>
              </a:rPr>
              <a:t>To bring men to God</a:t>
            </a:r>
          </a:p>
        </p:txBody>
      </p:sp>
      <p:sp>
        <p:nvSpPr>
          <p:cNvPr id="8" name="TextBox 8"/>
          <p:cNvSpPr txBox="1"/>
          <p:nvPr/>
        </p:nvSpPr>
        <p:spPr>
          <a:xfrm>
            <a:off x="580551" y="5177613"/>
            <a:ext cx="8003318" cy="613429"/>
          </a:xfrm>
          <a:prstGeom prst="rect">
            <a:avLst/>
          </a:prstGeom>
        </p:spPr>
        <p:txBody>
          <a:bodyPr lIns="0" tIns="0" rIns="0" bIns="0" rtlCol="0" anchor="t">
            <a:spAutoFit/>
          </a:bodyPr>
          <a:lstStyle/>
          <a:p>
            <a:pPr marL="777235" lvl="1" indent="-388618" algn="l">
              <a:lnSpc>
                <a:spcPts val="5039"/>
              </a:lnSpc>
              <a:buFont typeface="Arial"/>
              <a:buChar char="•"/>
            </a:pPr>
            <a:r>
              <a:rPr lang="en-US" sz="3599" spc="-179">
                <a:solidFill>
                  <a:srgbClr val="FCC751"/>
                </a:solidFill>
                <a:latin typeface="DM Sans"/>
                <a:ea typeface="DM Sans"/>
                <a:cs typeface="DM Sans"/>
                <a:sym typeface="DM Sans"/>
              </a:rPr>
              <a:t>To minister to their specific needs </a:t>
            </a:r>
          </a:p>
        </p:txBody>
      </p:sp>
      <p:sp>
        <p:nvSpPr>
          <p:cNvPr id="9" name="TextBox 9"/>
          <p:cNvSpPr txBox="1"/>
          <p:nvPr/>
        </p:nvSpPr>
        <p:spPr>
          <a:xfrm>
            <a:off x="580551" y="5791042"/>
            <a:ext cx="8003318" cy="790215"/>
          </a:xfrm>
          <a:prstGeom prst="rect">
            <a:avLst/>
          </a:prstGeom>
        </p:spPr>
        <p:txBody>
          <a:bodyPr lIns="0" tIns="0" rIns="0" bIns="0" rtlCol="0" anchor="t">
            <a:spAutoFit/>
          </a:bodyPr>
          <a:lstStyle/>
          <a:p>
            <a:pPr marL="777235" lvl="1" indent="-388618" algn="l">
              <a:lnSpc>
                <a:spcPts val="6947"/>
              </a:lnSpc>
              <a:buFont typeface="Arial"/>
              <a:buChar char="•"/>
            </a:pPr>
            <a:r>
              <a:rPr lang="en-US" sz="3599" spc="-179">
                <a:solidFill>
                  <a:srgbClr val="FCC751"/>
                </a:solidFill>
                <a:latin typeface="DM Sans"/>
                <a:ea typeface="DM Sans"/>
                <a:cs typeface="DM Sans"/>
                <a:sym typeface="DM Sans"/>
              </a:rPr>
              <a:t>To give them purpose</a:t>
            </a:r>
          </a:p>
        </p:txBody>
      </p:sp>
      <p:sp>
        <p:nvSpPr>
          <p:cNvPr id="10" name="TextBox 10"/>
          <p:cNvSpPr txBox="1"/>
          <p:nvPr/>
        </p:nvSpPr>
        <p:spPr>
          <a:xfrm>
            <a:off x="580551" y="6581257"/>
            <a:ext cx="8003318" cy="1381253"/>
          </a:xfrm>
          <a:prstGeom prst="rect">
            <a:avLst/>
          </a:prstGeom>
        </p:spPr>
        <p:txBody>
          <a:bodyPr lIns="0" tIns="0" rIns="0" bIns="0" rtlCol="0" anchor="t">
            <a:spAutoFit/>
          </a:bodyPr>
          <a:lstStyle/>
          <a:p>
            <a:pPr marL="777235" lvl="1" indent="-388618" algn="l">
              <a:lnSpc>
                <a:spcPts val="6947"/>
              </a:lnSpc>
              <a:buFont typeface="Arial"/>
              <a:buChar char="•"/>
            </a:pPr>
            <a:r>
              <a:rPr lang="en-US" sz="3599" spc="-179">
                <a:solidFill>
                  <a:srgbClr val="FCC751"/>
                </a:solidFill>
                <a:latin typeface="DM Sans"/>
                <a:ea typeface="DM Sans"/>
                <a:cs typeface="DM Sans"/>
                <a:sym typeface="DM Sans"/>
              </a:rPr>
              <a:t>To help them succeed as Christians</a:t>
            </a:r>
          </a:p>
          <a:p>
            <a:pPr algn="l">
              <a:lnSpc>
                <a:spcPts val="3640"/>
              </a:lnSpc>
            </a:pPr>
            <a:r>
              <a:rPr lang="en-US" sz="2600" spc="-130">
                <a:solidFill>
                  <a:srgbClr val="FCC751"/>
                </a:solidFill>
                <a:latin typeface="DM Sans"/>
                <a:ea typeface="DM Sans"/>
                <a:cs typeface="DM Sans"/>
                <a:sym typeface="DM Sans"/>
              </a:rPr>
              <a:t>.</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357A"/>
        </a:solidFill>
        <a:effectLst/>
      </p:bgPr>
    </p:bg>
    <p:spTree>
      <p:nvGrpSpPr>
        <p:cNvPr id="1" name=""/>
        <p:cNvGrpSpPr/>
        <p:nvPr/>
      </p:nvGrpSpPr>
      <p:grpSpPr>
        <a:xfrm>
          <a:off x="0" y="0"/>
          <a:ext cx="0" cy="0"/>
          <a:chOff x="0" y="0"/>
          <a:chExt cx="0" cy="0"/>
        </a:xfrm>
      </p:grpSpPr>
      <p:sp>
        <p:nvSpPr>
          <p:cNvPr id="2" name="Freeform 2"/>
          <p:cNvSpPr/>
          <p:nvPr/>
        </p:nvSpPr>
        <p:spPr>
          <a:xfrm rot="5400000">
            <a:off x="548129" y="4846395"/>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rot="5400000">
            <a:off x="11030899" y="6722858"/>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719378" y="5089041"/>
            <a:ext cx="2866303" cy="2819400"/>
          </a:xfrm>
          <a:custGeom>
            <a:avLst/>
            <a:gdLst/>
            <a:ahLst/>
            <a:cxnLst/>
            <a:rect l="l" t="t" r="r" b="b"/>
            <a:pathLst>
              <a:path w="2866303" h="2819400">
                <a:moveTo>
                  <a:pt x="0" y="0"/>
                </a:moveTo>
                <a:lnTo>
                  <a:pt x="2866304" y="0"/>
                </a:lnTo>
                <a:lnTo>
                  <a:pt x="2866304" y="2819400"/>
                </a:lnTo>
                <a:lnTo>
                  <a:pt x="0" y="28194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3902615" y="1611214"/>
            <a:ext cx="13802402" cy="9201602"/>
          </a:xfrm>
          <a:custGeom>
            <a:avLst/>
            <a:gdLst/>
            <a:ahLst/>
            <a:cxnLst/>
            <a:rect l="l" t="t" r="r" b="b"/>
            <a:pathLst>
              <a:path w="13802402" h="9201602">
                <a:moveTo>
                  <a:pt x="0" y="0"/>
                </a:moveTo>
                <a:lnTo>
                  <a:pt x="13802402" y="0"/>
                </a:lnTo>
                <a:lnTo>
                  <a:pt x="13802402" y="9201602"/>
                </a:lnTo>
                <a:lnTo>
                  <a:pt x="0" y="9201602"/>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467873" y="471715"/>
            <a:ext cx="14197898" cy="2773784"/>
          </a:xfrm>
          <a:prstGeom prst="rect">
            <a:avLst/>
          </a:prstGeom>
        </p:spPr>
        <p:txBody>
          <a:bodyPr lIns="0" tIns="0" rIns="0" bIns="0" rtlCol="0" anchor="t">
            <a:spAutoFit/>
          </a:bodyPr>
          <a:lstStyle/>
          <a:p>
            <a:pPr algn="l">
              <a:lnSpc>
                <a:spcPts val="9593"/>
              </a:lnSpc>
            </a:pPr>
            <a:r>
              <a:rPr lang="en-US" sz="9789">
                <a:solidFill>
                  <a:srgbClr val="99DAFF"/>
                </a:solidFill>
                <a:latin typeface="Agrandir Narrow"/>
                <a:ea typeface="Agrandir Narrow"/>
                <a:cs typeface="Agrandir Narrow"/>
                <a:sym typeface="Agrandir Narrow"/>
              </a:rPr>
              <a:t>Role of Men under Assault</a:t>
            </a:r>
          </a:p>
          <a:p>
            <a:pPr algn="l">
              <a:lnSpc>
                <a:spcPts val="9593"/>
              </a:lnSpc>
            </a:pPr>
            <a:r>
              <a:rPr lang="en-US" sz="9789">
                <a:solidFill>
                  <a:srgbClr val="99DAFF"/>
                </a:solidFill>
                <a:latin typeface="Agrandir Narrow"/>
                <a:ea typeface="Agrandir Narrow"/>
                <a:cs typeface="Agrandir Narrow"/>
                <a:sym typeface="Agrandir Narrow"/>
              </a:rPr>
              <a:t>by the Media</a:t>
            </a:r>
          </a:p>
        </p:txBody>
      </p:sp>
    </p:spTree>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357A"/>
        </a:solidFill>
        <a:effectLst/>
      </p:bgPr>
    </p:bg>
    <p:spTree>
      <p:nvGrpSpPr>
        <p:cNvPr id="1" name=""/>
        <p:cNvGrpSpPr/>
        <p:nvPr/>
      </p:nvGrpSpPr>
      <p:grpSpPr>
        <a:xfrm>
          <a:off x="0" y="0"/>
          <a:ext cx="0" cy="0"/>
          <a:chOff x="0" y="0"/>
          <a:chExt cx="0" cy="0"/>
        </a:xfrm>
      </p:grpSpPr>
      <p:grpSp>
        <p:nvGrpSpPr>
          <p:cNvPr id="2" name="Group 2"/>
          <p:cNvGrpSpPr/>
          <p:nvPr/>
        </p:nvGrpSpPr>
        <p:grpSpPr>
          <a:xfrm>
            <a:off x="11086045" y="1711072"/>
            <a:ext cx="7201955" cy="8575928"/>
            <a:chOff x="0" y="0"/>
            <a:chExt cx="817122" cy="973011"/>
          </a:xfrm>
        </p:grpSpPr>
        <p:sp>
          <p:nvSpPr>
            <p:cNvPr id="3" name="Freeform 3"/>
            <p:cNvSpPr/>
            <p:nvPr/>
          </p:nvSpPr>
          <p:spPr>
            <a:xfrm>
              <a:off x="0" y="0"/>
              <a:ext cx="817122" cy="973011"/>
            </a:xfrm>
            <a:custGeom>
              <a:avLst/>
              <a:gdLst/>
              <a:ahLst/>
              <a:cxnLst/>
              <a:rect l="l" t="t" r="r" b="b"/>
              <a:pathLst>
                <a:path w="817122" h="973011">
                  <a:moveTo>
                    <a:pt x="272521" y="19070"/>
                  </a:moveTo>
                  <a:cubicBezTo>
                    <a:pt x="314278" y="7556"/>
                    <a:pt x="362039" y="0"/>
                    <a:pt x="408781" y="0"/>
                  </a:cubicBezTo>
                  <a:cubicBezTo>
                    <a:pt x="455525" y="0"/>
                    <a:pt x="500505" y="6476"/>
                    <a:pt x="541955" y="17990"/>
                  </a:cubicBezTo>
                  <a:cubicBezTo>
                    <a:pt x="542838" y="18350"/>
                    <a:pt x="543719" y="18350"/>
                    <a:pt x="544601" y="18710"/>
                  </a:cubicBezTo>
                  <a:cubicBezTo>
                    <a:pt x="700264" y="64765"/>
                    <a:pt x="814917" y="186379"/>
                    <a:pt x="817122" y="332061"/>
                  </a:cubicBezTo>
                  <a:lnTo>
                    <a:pt x="817122" y="973011"/>
                  </a:lnTo>
                  <a:lnTo>
                    <a:pt x="0" y="973011"/>
                  </a:lnTo>
                  <a:lnTo>
                    <a:pt x="0" y="332536"/>
                  </a:lnTo>
                  <a:cubicBezTo>
                    <a:pt x="2205" y="185660"/>
                    <a:pt x="115094" y="64045"/>
                    <a:pt x="272521" y="19070"/>
                  </a:cubicBezTo>
                  <a:close/>
                </a:path>
              </a:pathLst>
            </a:custGeom>
            <a:blipFill>
              <a:blip r:embed="rId2"/>
              <a:stretch>
                <a:fillRect l="-36462" r="-75230"/>
              </a:stretch>
            </a:blipFill>
          </p:spPr>
          <p:txBody>
            <a:bodyPr/>
            <a:lstStyle/>
            <a:p>
              <a:endParaRPr lang="en-GB"/>
            </a:p>
          </p:txBody>
        </p:sp>
      </p:grpSp>
      <p:sp>
        <p:nvSpPr>
          <p:cNvPr id="4" name="Freeform 4"/>
          <p:cNvSpPr/>
          <p:nvPr/>
        </p:nvSpPr>
        <p:spPr>
          <a:xfrm>
            <a:off x="15421697" y="0"/>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10045005" y="8855867"/>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621292" y="495243"/>
            <a:ext cx="10104078" cy="2788885"/>
          </a:xfrm>
          <a:prstGeom prst="rect">
            <a:avLst/>
          </a:prstGeom>
        </p:spPr>
        <p:txBody>
          <a:bodyPr lIns="0" tIns="0" rIns="0" bIns="0" rtlCol="0" anchor="t">
            <a:spAutoFit/>
          </a:bodyPr>
          <a:lstStyle/>
          <a:p>
            <a:pPr algn="l">
              <a:lnSpc>
                <a:spcPts val="9621"/>
              </a:lnSpc>
            </a:pPr>
            <a:r>
              <a:rPr lang="en-US" sz="9818" b="1">
                <a:solidFill>
                  <a:srgbClr val="C2E9FF"/>
                </a:solidFill>
                <a:latin typeface="Agrandir Narrow Bold"/>
                <a:ea typeface="Agrandir Narrow Bold"/>
                <a:cs typeface="Agrandir Narrow Bold"/>
                <a:sym typeface="Agrandir Narrow Bold"/>
              </a:rPr>
              <a:t>Media’s Assault on Men</a:t>
            </a:r>
          </a:p>
        </p:txBody>
      </p:sp>
      <p:sp>
        <p:nvSpPr>
          <p:cNvPr id="7" name="TextBox 7"/>
          <p:cNvSpPr txBox="1"/>
          <p:nvPr/>
        </p:nvSpPr>
        <p:spPr>
          <a:xfrm>
            <a:off x="621292" y="3598453"/>
            <a:ext cx="9435473" cy="713379"/>
          </a:xfrm>
          <a:prstGeom prst="rect">
            <a:avLst/>
          </a:prstGeom>
        </p:spPr>
        <p:txBody>
          <a:bodyPr lIns="0" tIns="0" rIns="0" bIns="0" rtlCol="0" anchor="t">
            <a:spAutoFit/>
          </a:bodyPr>
          <a:lstStyle/>
          <a:p>
            <a:pPr algn="l">
              <a:lnSpc>
                <a:spcPts val="5310"/>
              </a:lnSpc>
            </a:pPr>
            <a:r>
              <a:rPr lang="en-US" sz="5418" b="1">
                <a:solidFill>
                  <a:srgbClr val="99E17A"/>
                </a:solidFill>
                <a:latin typeface="DM Sans Bold"/>
                <a:ea typeface="DM Sans Bold"/>
                <a:cs typeface="DM Sans Bold"/>
                <a:sym typeface="DM Sans Bold"/>
              </a:rPr>
              <a:t>Diminishes regard for</a:t>
            </a:r>
          </a:p>
        </p:txBody>
      </p:sp>
      <p:sp>
        <p:nvSpPr>
          <p:cNvPr id="8" name="TextBox 8"/>
          <p:cNvSpPr txBox="1"/>
          <p:nvPr/>
        </p:nvSpPr>
        <p:spPr>
          <a:xfrm>
            <a:off x="0" y="4626156"/>
            <a:ext cx="10241635"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Commitment </a:t>
            </a:r>
          </a:p>
        </p:txBody>
      </p:sp>
      <p:sp>
        <p:nvSpPr>
          <p:cNvPr id="9" name="TextBox 9"/>
          <p:cNvSpPr txBox="1"/>
          <p:nvPr/>
        </p:nvSpPr>
        <p:spPr>
          <a:xfrm>
            <a:off x="0" y="5653860"/>
            <a:ext cx="10241635"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Gracing</a:t>
            </a:r>
          </a:p>
        </p:txBody>
      </p:sp>
      <p:sp>
        <p:nvSpPr>
          <p:cNvPr id="10" name="TextBox 10"/>
          <p:cNvSpPr txBox="1"/>
          <p:nvPr/>
        </p:nvSpPr>
        <p:spPr>
          <a:xfrm>
            <a:off x="0" y="6681563"/>
            <a:ext cx="10241635"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Empowerment</a:t>
            </a:r>
          </a:p>
        </p:txBody>
      </p:sp>
      <p:sp>
        <p:nvSpPr>
          <p:cNvPr id="11" name="TextBox 11"/>
          <p:cNvSpPr txBox="1"/>
          <p:nvPr/>
        </p:nvSpPr>
        <p:spPr>
          <a:xfrm>
            <a:off x="0" y="7709267"/>
            <a:ext cx="10241635"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True Intimacy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357A"/>
        </a:solidFill>
        <a:effectLst/>
      </p:bgPr>
    </p:bg>
    <p:spTree>
      <p:nvGrpSpPr>
        <p:cNvPr id="1" name=""/>
        <p:cNvGrpSpPr/>
        <p:nvPr/>
      </p:nvGrpSpPr>
      <p:grpSpPr>
        <a:xfrm>
          <a:off x="0" y="0"/>
          <a:ext cx="0" cy="0"/>
          <a:chOff x="0" y="0"/>
          <a:chExt cx="0" cy="0"/>
        </a:xfrm>
      </p:grpSpPr>
      <p:sp>
        <p:nvSpPr>
          <p:cNvPr id="2" name="Freeform 2"/>
          <p:cNvSpPr/>
          <p:nvPr/>
        </p:nvSpPr>
        <p:spPr>
          <a:xfrm rot="5400000">
            <a:off x="548129" y="4846395"/>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rot="5400000">
            <a:off x="11030899" y="6722858"/>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0" y="2972268"/>
            <a:ext cx="10978960" cy="7314732"/>
          </a:xfrm>
          <a:custGeom>
            <a:avLst/>
            <a:gdLst/>
            <a:ahLst/>
            <a:cxnLst/>
            <a:rect l="l" t="t" r="r" b="b"/>
            <a:pathLst>
              <a:path w="10978960" h="7314732">
                <a:moveTo>
                  <a:pt x="0" y="0"/>
                </a:moveTo>
                <a:lnTo>
                  <a:pt x="10978960" y="0"/>
                </a:lnTo>
                <a:lnTo>
                  <a:pt x="10978960" y="7314732"/>
                </a:lnTo>
                <a:lnTo>
                  <a:pt x="0" y="7314732"/>
                </a:lnTo>
                <a:lnTo>
                  <a:pt x="0" y="0"/>
                </a:lnTo>
                <a:close/>
              </a:path>
            </a:pathLst>
          </a:custGeom>
          <a:blipFill>
            <a:blip r:embed="rId4"/>
            <a:stretch>
              <a:fillRect/>
            </a:stretch>
          </a:blipFill>
        </p:spPr>
        <p:txBody>
          <a:bodyPr/>
          <a:lstStyle/>
          <a:p>
            <a:endParaRPr lang="en-GB"/>
          </a:p>
        </p:txBody>
      </p:sp>
      <p:sp>
        <p:nvSpPr>
          <p:cNvPr id="5" name="TextBox 5"/>
          <p:cNvSpPr txBox="1"/>
          <p:nvPr/>
        </p:nvSpPr>
        <p:spPr>
          <a:xfrm>
            <a:off x="692884" y="337183"/>
            <a:ext cx="14197898" cy="2640735"/>
          </a:xfrm>
          <a:prstGeom prst="rect">
            <a:avLst/>
          </a:prstGeom>
        </p:spPr>
        <p:txBody>
          <a:bodyPr lIns="0" tIns="0" rIns="0" bIns="0" rtlCol="0" anchor="t">
            <a:spAutoFit/>
          </a:bodyPr>
          <a:lstStyle/>
          <a:p>
            <a:pPr algn="l">
              <a:lnSpc>
                <a:spcPts val="9104"/>
              </a:lnSpc>
            </a:pPr>
            <a:r>
              <a:rPr lang="en-US" sz="9289" b="1">
                <a:solidFill>
                  <a:srgbClr val="99DAFF"/>
                </a:solidFill>
                <a:latin typeface="Agrandir Narrow Medium"/>
                <a:ea typeface="Agrandir Narrow Medium"/>
                <a:cs typeface="Agrandir Narrow Medium"/>
                <a:sym typeface="Agrandir Narrow Medium"/>
              </a:rPr>
              <a:t>Men Need Spiritual Mentors</a:t>
            </a:r>
          </a:p>
        </p:txBody>
      </p:sp>
      <p:sp>
        <p:nvSpPr>
          <p:cNvPr id="6" name="Freeform 6"/>
          <p:cNvSpPr/>
          <p:nvPr/>
        </p:nvSpPr>
        <p:spPr>
          <a:xfrm>
            <a:off x="13745012" y="186388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357A"/>
        </a:solidFill>
        <a:effectLst/>
      </p:bgPr>
    </p:bg>
    <p:spTree>
      <p:nvGrpSpPr>
        <p:cNvPr id="1" name=""/>
        <p:cNvGrpSpPr/>
        <p:nvPr/>
      </p:nvGrpSpPr>
      <p:grpSpPr>
        <a:xfrm>
          <a:off x="0" y="0"/>
          <a:ext cx="0" cy="0"/>
          <a:chOff x="0" y="0"/>
          <a:chExt cx="0" cy="0"/>
        </a:xfrm>
      </p:grpSpPr>
      <p:grpSp>
        <p:nvGrpSpPr>
          <p:cNvPr id="2" name="Group 2"/>
          <p:cNvGrpSpPr/>
          <p:nvPr/>
        </p:nvGrpSpPr>
        <p:grpSpPr>
          <a:xfrm>
            <a:off x="11086045" y="1711072"/>
            <a:ext cx="7201955" cy="8575928"/>
            <a:chOff x="0" y="0"/>
            <a:chExt cx="817122" cy="973011"/>
          </a:xfrm>
        </p:grpSpPr>
        <p:sp>
          <p:nvSpPr>
            <p:cNvPr id="3" name="Freeform 3"/>
            <p:cNvSpPr/>
            <p:nvPr/>
          </p:nvSpPr>
          <p:spPr>
            <a:xfrm>
              <a:off x="0" y="0"/>
              <a:ext cx="817122" cy="973011"/>
            </a:xfrm>
            <a:custGeom>
              <a:avLst/>
              <a:gdLst/>
              <a:ahLst/>
              <a:cxnLst/>
              <a:rect l="l" t="t" r="r" b="b"/>
              <a:pathLst>
                <a:path w="817122" h="973011">
                  <a:moveTo>
                    <a:pt x="272521" y="19070"/>
                  </a:moveTo>
                  <a:cubicBezTo>
                    <a:pt x="314278" y="7556"/>
                    <a:pt x="362039" y="0"/>
                    <a:pt x="408781" y="0"/>
                  </a:cubicBezTo>
                  <a:cubicBezTo>
                    <a:pt x="455525" y="0"/>
                    <a:pt x="500505" y="6476"/>
                    <a:pt x="541955" y="17990"/>
                  </a:cubicBezTo>
                  <a:cubicBezTo>
                    <a:pt x="542838" y="18350"/>
                    <a:pt x="543719" y="18350"/>
                    <a:pt x="544601" y="18710"/>
                  </a:cubicBezTo>
                  <a:cubicBezTo>
                    <a:pt x="700264" y="64765"/>
                    <a:pt x="814917" y="186379"/>
                    <a:pt x="817122" y="332061"/>
                  </a:cubicBezTo>
                  <a:lnTo>
                    <a:pt x="817122" y="973011"/>
                  </a:lnTo>
                  <a:lnTo>
                    <a:pt x="0" y="973011"/>
                  </a:lnTo>
                  <a:lnTo>
                    <a:pt x="0" y="332536"/>
                  </a:lnTo>
                  <a:cubicBezTo>
                    <a:pt x="2205" y="185660"/>
                    <a:pt x="115094" y="64045"/>
                    <a:pt x="272521" y="19070"/>
                  </a:cubicBezTo>
                  <a:close/>
                </a:path>
              </a:pathLst>
            </a:custGeom>
            <a:blipFill>
              <a:blip r:embed="rId2"/>
              <a:stretch>
                <a:fillRect l="-39364" r="-39364"/>
              </a:stretch>
            </a:blipFill>
          </p:spPr>
          <p:txBody>
            <a:bodyPr/>
            <a:lstStyle/>
            <a:p>
              <a:endParaRPr lang="en-GB"/>
            </a:p>
          </p:txBody>
        </p:sp>
      </p:grpSp>
      <p:sp>
        <p:nvSpPr>
          <p:cNvPr id="4" name="Freeform 4"/>
          <p:cNvSpPr/>
          <p:nvPr/>
        </p:nvSpPr>
        <p:spPr>
          <a:xfrm>
            <a:off x="15421697" y="0"/>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10045005" y="8855867"/>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468138" y="296891"/>
            <a:ext cx="12439132" cy="2157640"/>
          </a:xfrm>
          <a:prstGeom prst="rect">
            <a:avLst/>
          </a:prstGeom>
        </p:spPr>
        <p:txBody>
          <a:bodyPr lIns="0" tIns="0" rIns="0" bIns="0" rtlCol="0" anchor="t">
            <a:spAutoFit/>
          </a:bodyPr>
          <a:lstStyle/>
          <a:p>
            <a:pPr algn="l">
              <a:lnSpc>
                <a:spcPts val="7431"/>
              </a:lnSpc>
            </a:pPr>
            <a:r>
              <a:rPr lang="en-US" sz="7583" b="1">
                <a:solidFill>
                  <a:srgbClr val="C2E9FF"/>
                </a:solidFill>
                <a:latin typeface="Agrandir Narrow Bold"/>
                <a:ea typeface="Agrandir Narrow Bold"/>
                <a:cs typeface="Agrandir Narrow Bold"/>
                <a:sym typeface="Agrandir Narrow Bold"/>
              </a:rPr>
              <a:t>Need for Spiritual Mentors... and Instructions</a:t>
            </a:r>
          </a:p>
        </p:txBody>
      </p:sp>
      <p:sp>
        <p:nvSpPr>
          <p:cNvPr id="7" name="TextBox 7"/>
          <p:cNvSpPr txBox="1"/>
          <p:nvPr/>
        </p:nvSpPr>
        <p:spPr>
          <a:xfrm>
            <a:off x="621292" y="3598453"/>
            <a:ext cx="9435473" cy="713378"/>
          </a:xfrm>
          <a:prstGeom prst="rect">
            <a:avLst/>
          </a:prstGeom>
        </p:spPr>
        <p:txBody>
          <a:bodyPr lIns="0" tIns="0" rIns="0" bIns="0" rtlCol="0" anchor="t">
            <a:spAutoFit/>
          </a:bodyPr>
          <a:lstStyle/>
          <a:p>
            <a:pPr algn="l">
              <a:lnSpc>
                <a:spcPts val="5310"/>
              </a:lnSpc>
            </a:pPr>
            <a:r>
              <a:rPr lang="en-US" sz="5418" b="1">
                <a:solidFill>
                  <a:srgbClr val="99E17A"/>
                </a:solidFill>
                <a:latin typeface="DM Sans Bold"/>
                <a:ea typeface="DM Sans Bold"/>
                <a:cs typeface="DM Sans Bold"/>
                <a:sym typeface="DM Sans Bold"/>
              </a:rPr>
              <a:t>This is God’s design</a:t>
            </a:r>
          </a:p>
        </p:txBody>
      </p:sp>
      <p:sp>
        <p:nvSpPr>
          <p:cNvPr id="8" name="TextBox 8"/>
          <p:cNvSpPr txBox="1"/>
          <p:nvPr/>
        </p:nvSpPr>
        <p:spPr>
          <a:xfrm>
            <a:off x="0" y="4626156"/>
            <a:ext cx="10241635" cy="713378"/>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Joshua</a:t>
            </a:r>
          </a:p>
        </p:txBody>
      </p:sp>
      <p:sp>
        <p:nvSpPr>
          <p:cNvPr id="9" name="TextBox 9"/>
          <p:cNvSpPr txBox="1"/>
          <p:nvPr/>
        </p:nvSpPr>
        <p:spPr>
          <a:xfrm>
            <a:off x="0" y="5653860"/>
            <a:ext cx="10241635" cy="713378"/>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Elisha</a:t>
            </a:r>
          </a:p>
        </p:txBody>
      </p:sp>
      <p:sp>
        <p:nvSpPr>
          <p:cNvPr id="10" name="TextBox 10"/>
          <p:cNvSpPr txBox="1"/>
          <p:nvPr/>
        </p:nvSpPr>
        <p:spPr>
          <a:xfrm>
            <a:off x="0" y="6891113"/>
            <a:ext cx="10241635" cy="713378"/>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Timothy &amp; Titus</a:t>
            </a:r>
          </a:p>
        </p:txBody>
      </p:sp>
      <p:sp>
        <p:nvSpPr>
          <p:cNvPr id="11" name="TextBox 11"/>
          <p:cNvSpPr txBox="1"/>
          <p:nvPr/>
        </p:nvSpPr>
        <p:spPr>
          <a:xfrm>
            <a:off x="0" y="7709267"/>
            <a:ext cx="10241635" cy="713378"/>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Who has mentored you?</a:t>
            </a: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357A"/>
        </a:solidFill>
        <a:effectLst/>
      </p:bgPr>
    </p:bg>
    <p:spTree>
      <p:nvGrpSpPr>
        <p:cNvPr id="1" name=""/>
        <p:cNvGrpSpPr/>
        <p:nvPr/>
      </p:nvGrpSpPr>
      <p:grpSpPr>
        <a:xfrm>
          <a:off x="0" y="0"/>
          <a:ext cx="0" cy="0"/>
          <a:chOff x="0" y="0"/>
          <a:chExt cx="0" cy="0"/>
        </a:xfrm>
      </p:grpSpPr>
      <p:grpSp>
        <p:nvGrpSpPr>
          <p:cNvPr id="2" name="Group 2"/>
          <p:cNvGrpSpPr/>
          <p:nvPr/>
        </p:nvGrpSpPr>
        <p:grpSpPr>
          <a:xfrm>
            <a:off x="11086045" y="1711072"/>
            <a:ext cx="7201955" cy="8575928"/>
            <a:chOff x="0" y="0"/>
            <a:chExt cx="817122" cy="973011"/>
          </a:xfrm>
        </p:grpSpPr>
        <p:sp>
          <p:nvSpPr>
            <p:cNvPr id="3" name="Freeform 3"/>
            <p:cNvSpPr/>
            <p:nvPr/>
          </p:nvSpPr>
          <p:spPr>
            <a:xfrm>
              <a:off x="0" y="0"/>
              <a:ext cx="817122" cy="973011"/>
            </a:xfrm>
            <a:custGeom>
              <a:avLst/>
              <a:gdLst/>
              <a:ahLst/>
              <a:cxnLst/>
              <a:rect l="l" t="t" r="r" b="b"/>
              <a:pathLst>
                <a:path w="817122" h="973011">
                  <a:moveTo>
                    <a:pt x="272521" y="19070"/>
                  </a:moveTo>
                  <a:cubicBezTo>
                    <a:pt x="314278" y="7556"/>
                    <a:pt x="362039" y="0"/>
                    <a:pt x="408781" y="0"/>
                  </a:cubicBezTo>
                  <a:cubicBezTo>
                    <a:pt x="455525" y="0"/>
                    <a:pt x="500505" y="6476"/>
                    <a:pt x="541955" y="17990"/>
                  </a:cubicBezTo>
                  <a:cubicBezTo>
                    <a:pt x="542838" y="18350"/>
                    <a:pt x="543719" y="18350"/>
                    <a:pt x="544601" y="18710"/>
                  </a:cubicBezTo>
                  <a:cubicBezTo>
                    <a:pt x="700264" y="64765"/>
                    <a:pt x="814917" y="186379"/>
                    <a:pt x="817122" y="332061"/>
                  </a:cubicBezTo>
                  <a:lnTo>
                    <a:pt x="817122" y="973011"/>
                  </a:lnTo>
                  <a:lnTo>
                    <a:pt x="0" y="973011"/>
                  </a:lnTo>
                  <a:lnTo>
                    <a:pt x="0" y="332536"/>
                  </a:lnTo>
                  <a:cubicBezTo>
                    <a:pt x="2205" y="185660"/>
                    <a:pt x="115094" y="64045"/>
                    <a:pt x="272521" y="19070"/>
                  </a:cubicBezTo>
                  <a:close/>
                </a:path>
              </a:pathLst>
            </a:custGeom>
            <a:blipFill>
              <a:blip r:embed="rId2"/>
              <a:stretch>
                <a:fillRect l="-39196" r="-39196"/>
              </a:stretch>
            </a:blipFill>
          </p:spPr>
          <p:txBody>
            <a:bodyPr/>
            <a:lstStyle/>
            <a:p>
              <a:endParaRPr lang="en-GB"/>
            </a:p>
          </p:txBody>
        </p:sp>
      </p:grpSp>
      <p:sp>
        <p:nvSpPr>
          <p:cNvPr id="4" name="Freeform 4"/>
          <p:cNvSpPr/>
          <p:nvPr/>
        </p:nvSpPr>
        <p:spPr>
          <a:xfrm>
            <a:off x="15421697" y="0"/>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10045005" y="8855867"/>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468138" y="296891"/>
            <a:ext cx="12439132" cy="2157640"/>
          </a:xfrm>
          <a:prstGeom prst="rect">
            <a:avLst/>
          </a:prstGeom>
        </p:spPr>
        <p:txBody>
          <a:bodyPr lIns="0" tIns="0" rIns="0" bIns="0" rtlCol="0" anchor="t">
            <a:spAutoFit/>
          </a:bodyPr>
          <a:lstStyle/>
          <a:p>
            <a:pPr algn="l">
              <a:lnSpc>
                <a:spcPts val="7431"/>
              </a:lnSpc>
            </a:pPr>
            <a:r>
              <a:rPr lang="en-US" sz="7583" b="1">
                <a:solidFill>
                  <a:srgbClr val="C2E9FF"/>
                </a:solidFill>
                <a:latin typeface="Agrandir Narrow Bold"/>
                <a:ea typeface="Agrandir Narrow Bold"/>
                <a:cs typeface="Agrandir Narrow Bold"/>
                <a:sym typeface="Agrandir Narrow Bold"/>
              </a:rPr>
              <a:t>Need for Spiritual Mentors... and Instructions</a:t>
            </a:r>
          </a:p>
        </p:txBody>
      </p:sp>
      <p:sp>
        <p:nvSpPr>
          <p:cNvPr id="7" name="TextBox 7"/>
          <p:cNvSpPr txBox="1"/>
          <p:nvPr/>
        </p:nvSpPr>
        <p:spPr>
          <a:xfrm>
            <a:off x="621292" y="3598453"/>
            <a:ext cx="9435473" cy="713379"/>
          </a:xfrm>
          <a:prstGeom prst="rect">
            <a:avLst/>
          </a:prstGeom>
        </p:spPr>
        <p:txBody>
          <a:bodyPr lIns="0" tIns="0" rIns="0" bIns="0" rtlCol="0" anchor="t">
            <a:spAutoFit/>
          </a:bodyPr>
          <a:lstStyle/>
          <a:p>
            <a:pPr algn="l">
              <a:lnSpc>
                <a:spcPts val="5310"/>
              </a:lnSpc>
            </a:pPr>
            <a:r>
              <a:rPr lang="en-US" sz="5418" b="1">
                <a:solidFill>
                  <a:srgbClr val="99E17A"/>
                </a:solidFill>
                <a:latin typeface="DM Sans Bold"/>
                <a:ea typeface="DM Sans Bold"/>
                <a:cs typeface="DM Sans Bold"/>
                <a:sym typeface="DM Sans Bold"/>
              </a:rPr>
              <a:t>XXX</a:t>
            </a:r>
          </a:p>
        </p:txBody>
      </p:sp>
      <p:sp>
        <p:nvSpPr>
          <p:cNvPr id="8" name="TextBox 8"/>
          <p:cNvSpPr txBox="1"/>
          <p:nvPr/>
        </p:nvSpPr>
        <p:spPr>
          <a:xfrm>
            <a:off x="0" y="4626156"/>
            <a:ext cx="10241635"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XXX</a:t>
            </a:r>
          </a:p>
        </p:txBody>
      </p:sp>
      <p:sp>
        <p:nvSpPr>
          <p:cNvPr id="9" name="TextBox 9"/>
          <p:cNvSpPr txBox="1"/>
          <p:nvPr/>
        </p:nvSpPr>
        <p:spPr>
          <a:xfrm>
            <a:off x="0" y="5653860"/>
            <a:ext cx="10241635"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XXX</a:t>
            </a:r>
          </a:p>
        </p:txBody>
      </p:sp>
      <p:sp>
        <p:nvSpPr>
          <p:cNvPr id="10" name="TextBox 10"/>
          <p:cNvSpPr txBox="1"/>
          <p:nvPr/>
        </p:nvSpPr>
        <p:spPr>
          <a:xfrm>
            <a:off x="0" y="6681563"/>
            <a:ext cx="10241635"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XXX</a:t>
            </a:r>
          </a:p>
        </p:txBody>
      </p:sp>
      <p:sp>
        <p:nvSpPr>
          <p:cNvPr id="11" name="TextBox 11"/>
          <p:cNvSpPr txBox="1"/>
          <p:nvPr/>
        </p:nvSpPr>
        <p:spPr>
          <a:xfrm>
            <a:off x="0" y="7709267"/>
            <a:ext cx="10241635"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XXX</a:t>
            </a:r>
          </a:p>
        </p:txBody>
      </p:sp>
    </p:spTree>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1086045" y="1711072"/>
            <a:ext cx="7201955" cy="8575928"/>
            <a:chOff x="0" y="0"/>
            <a:chExt cx="817122" cy="973011"/>
          </a:xfrm>
        </p:grpSpPr>
        <p:sp>
          <p:nvSpPr>
            <p:cNvPr id="3" name="Freeform 3"/>
            <p:cNvSpPr/>
            <p:nvPr/>
          </p:nvSpPr>
          <p:spPr>
            <a:xfrm>
              <a:off x="0" y="0"/>
              <a:ext cx="817122" cy="973011"/>
            </a:xfrm>
            <a:custGeom>
              <a:avLst/>
              <a:gdLst/>
              <a:ahLst/>
              <a:cxnLst/>
              <a:rect l="l" t="t" r="r" b="b"/>
              <a:pathLst>
                <a:path w="817122" h="973011">
                  <a:moveTo>
                    <a:pt x="272521" y="19070"/>
                  </a:moveTo>
                  <a:cubicBezTo>
                    <a:pt x="314278" y="7556"/>
                    <a:pt x="362039" y="0"/>
                    <a:pt x="408781" y="0"/>
                  </a:cubicBezTo>
                  <a:cubicBezTo>
                    <a:pt x="455525" y="0"/>
                    <a:pt x="500505" y="6476"/>
                    <a:pt x="541955" y="17990"/>
                  </a:cubicBezTo>
                  <a:cubicBezTo>
                    <a:pt x="542838" y="18350"/>
                    <a:pt x="543719" y="18350"/>
                    <a:pt x="544601" y="18710"/>
                  </a:cubicBezTo>
                  <a:cubicBezTo>
                    <a:pt x="700264" y="64765"/>
                    <a:pt x="814917" y="186379"/>
                    <a:pt x="817122" y="332061"/>
                  </a:cubicBezTo>
                  <a:lnTo>
                    <a:pt x="817122" y="973011"/>
                  </a:lnTo>
                  <a:lnTo>
                    <a:pt x="0" y="973011"/>
                  </a:lnTo>
                  <a:lnTo>
                    <a:pt x="0" y="332536"/>
                  </a:lnTo>
                  <a:cubicBezTo>
                    <a:pt x="2205" y="185660"/>
                    <a:pt x="115094" y="64045"/>
                    <a:pt x="272521" y="19070"/>
                  </a:cubicBezTo>
                  <a:close/>
                </a:path>
              </a:pathLst>
            </a:custGeom>
            <a:blipFill>
              <a:blip r:embed="rId2"/>
              <a:stretch>
                <a:fillRect l="-39196" r="-39196"/>
              </a:stretch>
            </a:blipFill>
          </p:spPr>
          <p:txBody>
            <a:bodyPr/>
            <a:lstStyle/>
            <a:p>
              <a:endParaRPr lang="en-GB"/>
            </a:p>
          </p:txBody>
        </p:sp>
      </p:grpSp>
      <p:sp>
        <p:nvSpPr>
          <p:cNvPr id="4" name="Freeform 4"/>
          <p:cNvSpPr/>
          <p:nvPr/>
        </p:nvSpPr>
        <p:spPr>
          <a:xfrm>
            <a:off x="15421697" y="0"/>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10045005" y="8855867"/>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1028700" y="3172423"/>
            <a:ext cx="9435473" cy="3260283"/>
          </a:xfrm>
          <a:prstGeom prst="rect">
            <a:avLst/>
          </a:prstGeom>
        </p:spPr>
        <p:txBody>
          <a:bodyPr lIns="0" tIns="0" rIns="0" bIns="0" rtlCol="0" anchor="t">
            <a:spAutoFit/>
          </a:bodyPr>
          <a:lstStyle/>
          <a:p>
            <a:pPr algn="l">
              <a:lnSpc>
                <a:spcPts val="8446"/>
              </a:lnSpc>
            </a:pPr>
            <a:r>
              <a:rPr lang="en-US" sz="8618" b="1">
                <a:solidFill>
                  <a:srgbClr val="99E17A"/>
                </a:solidFill>
                <a:latin typeface="DM Sans Bold"/>
                <a:ea typeface="DM Sans Bold"/>
                <a:cs typeface="DM Sans Bold"/>
                <a:sym typeface="DM Sans Bold"/>
              </a:rPr>
              <a:t>Men need to identify their real enemy.</a:t>
            </a:r>
          </a:p>
        </p:txBody>
      </p:sp>
    </p:spTree>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5184590" y="363566"/>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TextBox 3"/>
          <p:cNvSpPr txBox="1"/>
          <p:nvPr/>
        </p:nvSpPr>
        <p:spPr>
          <a:xfrm>
            <a:off x="468138" y="296891"/>
            <a:ext cx="12439132" cy="1221574"/>
          </a:xfrm>
          <a:prstGeom prst="rect">
            <a:avLst/>
          </a:prstGeom>
        </p:spPr>
        <p:txBody>
          <a:bodyPr lIns="0" tIns="0" rIns="0" bIns="0" rtlCol="0" anchor="t">
            <a:spAutoFit/>
          </a:bodyPr>
          <a:lstStyle/>
          <a:p>
            <a:pPr algn="l">
              <a:lnSpc>
                <a:spcPts val="7431"/>
              </a:lnSpc>
            </a:pPr>
            <a:r>
              <a:rPr lang="en-US" sz="7583" b="1">
                <a:solidFill>
                  <a:srgbClr val="FCC751"/>
                </a:solidFill>
                <a:latin typeface="Agrandir Narrow Bold"/>
                <a:ea typeface="Agrandir Narrow Bold"/>
                <a:cs typeface="Agrandir Narrow Bold"/>
                <a:sym typeface="Agrandir Narrow Bold"/>
              </a:rPr>
              <a:t>The Real Enemy is...</a:t>
            </a:r>
          </a:p>
        </p:txBody>
      </p:sp>
      <p:sp>
        <p:nvSpPr>
          <p:cNvPr id="4" name="TextBox 4"/>
          <p:cNvSpPr txBox="1"/>
          <p:nvPr/>
        </p:nvSpPr>
        <p:spPr>
          <a:xfrm>
            <a:off x="1028700" y="2157309"/>
            <a:ext cx="15387238" cy="7241737"/>
          </a:xfrm>
          <a:prstGeom prst="rect">
            <a:avLst/>
          </a:prstGeom>
        </p:spPr>
        <p:txBody>
          <a:bodyPr lIns="0" tIns="0" rIns="0" bIns="0" rtlCol="0" anchor="t">
            <a:spAutoFit/>
          </a:bodyPr>
          <a:lstStyle/>
          <a:p>
            <a:pPr algn="ctr">
              <a:lnSpc>
                <a:spcPts val="5461"/>
              </a:lnSpc>
            </a:pPr>
            <a:r>
              <a:rPr lang="en-US" sz="4368" b="1" spc="-218">
                <a:solidFill>
                  <a:srgbClr val="FCC751"/>
                </a:solidFill>
                <a:latin typeface="Arimo Bold"/>
                <a:ea typeface="Arimo Bold"/>
                <a:cs typeface="Arimo Bold"/>
                <a:sym typeface="Arimo Bold"/>
              </a:rPr>
              <a:t>“Why is that Satan meets no greater resistance?</a:t>
            </a:r>
            <a:r>
              <a:rPr lang="en-US" sz="4368" b="1" spc="-218">
                <a:solidFill>
                  <a:srgbClr val="FFFFFF"/>
                </a:solidFill>
                <a:latin typeface="Arimo Bold"/>
                <a:ea typeface="Arimo Bold"/>
                <a:cs typeface="Arimo Bold"/>
                <a:sym typeface="Arimo Bold"/>
              </a:rPr>
              <a:t> </a:t>
            </a:r>
          </a:p>
          <a:p>
            <a:pPr algn="ctr">
              <a:lnSpc>
                <a:spcPts val="4711"/>
              </a:lnSpc>
            </a:pPr>
            <a:r>
              <a:rPr lang="en-US" sz="3769" b="1" spc="-188">
                <a:solidFill>
                  <a:srgbClr val="FFFFFF"/>
                </a:solidFill>
                <a:latin typeface="Arimo Bold"/>
                <a:ea typeface="Arimo Bold"/>
                <a:cs typeface="Arimo Bold"/>
                <a:sym typeface="Arimo Bold"/>
              </a:rPr>
              <a:t>Because </a:t>
            </a:r>
            <a:r>
              <a:rPr lang="en-US" sz="3769" b="1" spc="-188">
                <a:solidFill>
                  <a:srgbClr val="99DAFF"/>
                </a:solidFill>
                <a:latin typeface="Arimo Bold"/>
                <a:ea typeface="Arimo Bold"/>
                <a:cs typeface="Arimo Bold"/>
                <a:sym typeface="Arimo Bold"/>
              </a:rPr>
              <a:t>the soldeirs of Christ have so little </a:t>
            </a:r>
          </a:p>
          <a:p>
            <a:pPr algn="ctr">
              <a:lnSpc>
                <a:spcPts val="4711"/>
              </a:lnSpc>
            </a:pPr>
            <a:r>
              <a:rPr lang="en-US" sz="3769" b="1" spc="-188">
                <a:solidFill>
                  <a:srgbClr val="99DAFF"/>
                </a:solidFill>
                <a:latin typeface="Arimo Bold"/>
                <a:ea typeface="Arimo Bold"/>
                <a:cs typeface="Arimo Bold"/>
                <a:sym typeface="Arimo Bold"/>
              </a:rPr>
              <a:t>real connection with Christ</a:t>
            </a:r>
            <a:r>
              <a:rPr lang="en-US" sz="3769" b="1" spc="-188">
                <a:solidFill>
                  <a:srgbClr val="FFFFFF"/>
                </a:solidFill>
                <a:latin typeface="Arimo Bold"/>
                <a:ea typeface="Arimo Bold"/>
                <a:cs typeface="Arimo Bold"/>
                <a:sym typeface="Arimo Bold"/>
              </a:rPr>
              <a:t>. </a:t>
            </a:r>
          </a:p>
          <a:p>
            <a:pPr algn="ctr">
              <a:lnSpc>
                <a:spcPts val="4711"/>
              </a:lnSpc>
            </a:pPr>
            <a:r>
              <a:rPr lang="en-US" sz="3769" b="1" spc="-188">
                <a:solidFill>
                  <a:srgbClr val="FFFFFF"/>
                </a:solidFill>
                <a:latin typeface="Arimo Bold"/>
                <a:ea typeface="Arimo Bold"/>
                <a:cs typeface="Arimo Bold"/>
                <a:sym typeface="Arimo Bold"/>
              </a:rPr>
              <a:t>Sin is not to them repulsive as it was to their Master. </a:t>
            </a:r>
          </a:p>
          <a:p>
            <a:pPr algn="ctr">
              <a:lnSpc>
                <a:spcPts val="4711"/>
              </a:lnSpc>
            </a:pPr>
            <a:r>
              <a:rPr lang="en-US" sz="3769" b="1" spc="-188">
                <a:solidFill>
                  <a:srgbClr val="FFFFFF"/>
                </a:solidFill>
                <a:latin typeface="Arimo Bold"/>
                <a:ea typeface="Arimo Bold"/>
                <a:cs typeface="Arimo Bold"/>
                <a:sym typeface="Arimo Bold"/>
              </a:rPr>
              <a:t>They do not meet it with determined resistance. </a:t>
            </a:r>
          </a:p>
          <a:p>
            <a:pPr algn="ctr">
              <a:lnSpc>
                <a:spcPts val="4711"/>
              </a:lnSpc>
            </a:pPr>
            <a:r>
              <a:rPr lang="en-US" sz="3769" b="1" spc="-188">
                <a:solidFill>
                  <a:srgbClr val="FFFFFF"/>
                </a:solidFill>
                <a:latin typeface="Arimo Bold"/>
                <a:ea typeface="Arimo Bold"/>
                <a:cs typeface="Arimo Bold"/>
                <a:sym typeface="Arimo Bold"/>
              </a:rPr>
              <a:t>They are blinded to the character of the prince of darkness.</a:t>
            </a:r>
          </a:p>
          <a:p>
            <a:pPr algn="ctr">
              <a:lnSpc>
                <a:spcPts val="4711"/>
              </a:lnSpc>
            </a:pPr>
            <a:r>
              <a:rPr lang="en-US" sz="3769" b="1" spc="-188">
                <a:solidFill>
                  <a:srgbClr val="FFFFFF"/>
                </a:solidFill>
                <a:latin typeface="Arimo Bold"/>
                <a:ea typeface="Arimo Bold"/>
                <a:cs typeface="Arimo Bold"/>
                <a:sym typeface="Arimo Bold"/>
              </a:rPr>
              <a:t>Multitudes do not know that their enemy is</a:t>
            </a:r>
          </a:p>
          <a:p>
            <a:pPr algn="ctr">
              <a:lnSpc>
                <a:spcPts val="4711"/>
              </a:lnSpc>
            </a:pPr>
            <a:r>
              <a:rPr lang="en-US" sz="3769" b="1" spc="-188">
                <a:solidFill>
                  <a:srgbClr val="FFFFFF"/>
                </a:solidFill>
                <a:latin typeface="Arimo Bold"/>
                <a:ea typeface="Arimo Bold"/>
                <a:cs typeface="Arimo Bold"/>
                <a:sym typeface="Arimo Bold"/>
              </a:rPr>
              <a:t>a mighty general warring against Christ.</a:t>
            </a:r>
          </a:p>
          <a:p>
            <a:pPr algn="ctr">
              <a:lnSpc>
                <a:spcPts val="4711"/>
              </a:lnSpc>
            </a:pPr>
            <a:r>
              <a:rPr lang="en-US" sz="3769" b="1" spc="-188">
                <a:solidFill>
                  <a:srgbClr val="FFFFFF"/>
                </a:solidFill>
                <a:latin typeface="Arimo Bold"/>
                <a:ea typeface="Arimo Bold"/>
                <a:cs typeface="Arimo Bold"/>
                <a:sym typeface="Arimo Bold"/>
              </a:rPr>
              <a:t>Even ministers of the gospel over look the evidences</a:t>
            </a:r>
          </a:p>
          <a:p>
            <a:pPr algn="ctr">
              <a:lnSpc>
                <a:spcPts val="5086"/>
              </a:lnSpc>
            </a:pPr>
            <a:r>
              <a:rPr lang="en-US" sz="4068" b="1" spc="-203">
                <a:solidFill>
                  <a:srgbClr val="FFFFFF"/>
                </a:solidFill>
                <a:latin typeface="Arimo Bold"/>
                <a:ea typeface="Arimo Bold"/>
                <a:cs typeface="Arimo Bold"/>
                <a:sym typeface="Arimo Bold"/>
              </a:rPr>
              <a:t> of his activity.  They seem to ignore his very existence.”</a:t>
            </a:r>
          </a:p>
          <a:p>
            <a:pPr algn="ctr">
              <a:lnSpc>
                <a:spcPts val="4711"/>
              </a:lnSpc>
            </a:pPr>
            <a:endParaRPr lang="en-US" sz="4068" b="1" spc="-203">
              <a:solidFill>
                <a:srgbClr val="FFFFFF"/>
              </a:solidFill>
              <a:latin typeface="Arimo Bold"/>
              <a:ea typeface="Arimo Bold"/>
              <a:cs typeface="Arimo Bold"/>
              <a:sym typeface="Arimo Bold"/>
            </a:endParaRPr>
          </a:p>
          <a:p>
            <a:pPr algn="ctr">
              <a:lnSpc>
                <a:spcPts val="4711"/>
              </a:lnSpc>
            </a:pPr>
            <a:r>
              <a:rPr lang="en-US" sz="3769" spc="-188">
                <a:solidFill>
                  <a:srgbClr val="FF914D"/>
                </a:solidFill>
                <a:latin typeface="Amsterdam One"/>
                <a:ea typeface="Amsterdam One"/>
                <a:cs typeface="Amsterdam One"/>
                <a:sym typeface="Amsterdam One"/>
              </a:rPr>
              <a:t>White, the Great Hope c5.6</a:t>
            </a:r>
          </a:p>
        </p:txBody>
      </p:sp>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5184590" y="363566"/>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TextBox 3"/>
          <p:cNvSpPr txBox="1"/>
          <p:nvPr/>
        </p:nvSpPr>
        <p:spPr>
          <a:xfrm>
            <a:off x="468138" y="296891"/>
            <a:ext cx="12439132" cy="1221574"/>
          </a:xfrm>
          <a:prstGeom prst="rect">
            <a:avLst/>
          </a:prstGeom>
        </p:spPr>
        <p:txBody>
          <a:bodyPr lIns="0" tIns="0" rIns="0" bIns="0" rtlCol="0" anchor="t">
            <a:spAutoFit/>
          </a:bodyPr>
          <a:lstStyle/>
          <a:p>
            <a:pPr algn="l">
              <a:lnSpc>
                <a:spcPts val="7431"/>
              </a:lnSpc>
            </a:pPr>
            <a:r>
              <a:rPr lang="en-US" sz="7583" b="1">
                <a:solidFill>
                  <a:srgbClr val="FCC751"/>
                </a:solidFill>
                <a:latin typeface="Agrandir Narrow Bold"/>
                <a:ea typeface="Agrandir Narrow Bold"/>
                <a:cs typeface="Agrandir Narrow Bold"/>
                <a:sym typeface="Agrandir Narrow Bold"/>
              </a:rPr>
              <a:t>Be Vigilant...</a:t>
            </a:r>
          </a:p>
        </p:txBody>
      </p:sp>
      <p:sp>
        <p:nvSpPr>
          <p:cNvPr id="4" name="TextBox 4"/>
          <p:cNvSpPr txBox="1"/>
          <p:nvPr/>
        </p:nvSpPr>
        <p:spPr>
          <a:xfrm>
            <a:off x="839330" y="2143213"/>
            <a:ext cx="14954178" cy="7670362"/>
          </a:xfrm>
          <a:prstGeom prst="rect">
            <a:avLst/>
          </a:prstGeom>
        </p:spPr>
        <p:txBody>
          <a:bodyPr lIns="0" tIns="0" rIns="0" bIns="0" rtlCol="0" anchor="t">
            <a:spAutoFit/>
          </a:bodyPr>
          <a:lstStyle/>
          <a:p>
            <a:pPr algn="ctr">
              <a:lnSpc>
                <a:spcPts val="5086"/>
              </a:lnSpc>
            </a:pPr>
            <a:r>
              <a:rPr lang="en-US" sz="4068" b="1" spc="-203">
                <a:solidFill>
                  <a:srgbClr val="FFFFFF"/>
                </a:solidFill>
                <a:latin typeface="Arimo Bold"/>
                <a:ea typeface="Arimo Bold"/>
                <a:cs typeface="Arimo Bold"/>
                <a:sym typeface="Arimo Bold"/>
              </a:rPr>
              <a:t>“Never forget the inspired warning sounding down the centuries to our time:  “Be sober, be vigilant; because your adversary the devil, as a roaring lion, walketh about, seeking whom he may devour.” “Put on the whole armour of God, that ye may be able to stand against the wiles of the devil.” 1 Peter 5:8; Ephesians 6:11.</a:t>
            </a:r>
          </a:p>
          <a:p>
            <a:pPr algn="r">
              <a:lnSpc>
                <a:spcPts val="5086"/>
              </a:lnSpc>
            </a:pPr>
            <a:r>
              <a:rPr lang="en-US" sz="4068" b="1" spc="-203">
                <a:solidFill>
                  <a:srgbClr val="FFFFFF"/>
                </a:solidFill>
                <a:latin typeface="Arimo Bold"/>
                <a:ea typeface="Arimo Bold"/>
                <a:cs typeface="Arimo Bold"/>
                <a:sym typeface="Arimo Bold"/>
              </a:rPr>
              <a:t>OUR GREAT ENEMY IS PREPARING FOR HIS LAST CAMPAIGN.  ALL WHO FOLLOW JESUS WILL BE IN CONFLICT WITH THIS FOE.  THE MORE NEARLY THE CHRISTIAN IMITATES THE DIVINE PATTER, THE MORE SULEY WILL HE MAKE HIMSELF A MARK FOR THE ATTACKS OF SATAN.”</a:t>
            </a:r>
          </a:p>
          <a:p>
            <a:pPr algn="ctr">
              <a:lnSpc>
                <a:spcPts val="5086"/>
              </a:lnSpc>
            </a:pPr>
            <a:endParaRPr lang="en-US" sz="4068" b="1" spc="-203">
              <a:solidFill>
                <a:srgbClr val="FFFFFF"/>
              </a:solidFill>
              <a:latin typeface="Arimo Bold"/>
              <a:ea typeface="Arimo Bold"/>
              <a:cs typeface="Arimo Bold"/>
              <a:sym typeface="Arimo Bold"/>
            </a:endParaRPr>
          </a:p>
          <a:p>
            <a:pPr algn="ctr">
              <a:lnSpc>
                <a:spcPts val="5086"/>
              </a:lnSpc>
            </a:pPr>
            <a:r>
              <a:rPr lang="en-US" sz="4068" spc="-203">
                <a:solidFill>
                  <a:srgbClr val="FF914D"/>
                </a:solidFill>
                <a:latin typeface="Amsterdam One"/>
                <a:ea typeface="Amsterdam One"/>
                <a:cs typeface="Amsterdam One"/>
                <a:sym typeface="Amsterdam One"/>
              </a:rPr>
              <a:t>White, the Great Hope c6.3</a:t>
            </a:r>
          </a:p>
        </p:txBody>
      </p:sp>
    </p:spTree>
  </p:cSld>
  <p:clrMapOvr>
    <a:masterClrMapping/>
  </p:clrMapOvr>
  <p:transition spd="slow">
    <p:circl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C4638"/>
        </a:solidFill>
        <a:effectLst/>
      </p:bgPr>
    </p:bg>
    <p:spTree>
      <p:nvGrpSpPr>
        <p:cNvPr id="1" name=""/>
        <p:cNvGrpSpPr/>
        <p:nvPr/>
      </p:nvGrpSpPr>
      <p:grpSpPr>
        <a:xfrm>
          <a:off x="0" y="0"/>
          <a:ext cx="0" cy="0"/>
          <a:chOff x="0" y="0"/>
          <a:chExt cx="0" cy="0"/>
        </a:xfrm>
      </p:grpSpPr>
      <p:sp>
        <p:nvSpPr>
          <p:cNvPr id="2" name="Freeform 2"/>
          <p:cNvSpPr/>
          <p:nvPr/>
        </p:nvSpPr>
        <p:spPr>
          <a:xfrm rot="5400000">
            <a:off x="548129" y="4846395"/>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rot="5400000">
            <a:off x="11030899" y="6722858"/>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751640" y="532359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3902615" y="2930731"/>
            <a:ext cx="11399547" cy="7605126"/>
          </a:xfrm>
          <a:custGeom>
            <a:avLst/>
            <a:gdLst/>
            <a:ahLst/>
            <a:cxnLst/>
            <a:rect l="l" t="t" r="r" b="b"/>
            <a:pathLst>
              <a:path w="11399547" h="7605126">
                <a:moveTo>
                  <a:pt x="0" y="0"/>
                </a:moveTo>
                <a:lnTo>
                  <a:pt x="11399547" y="0"/>
                </a:lnTo>
                <a:lnTo>
                  <a:pt x="11399547" y="7605126"/>
                </a:lnTo>
                <a:lnTo>
                  <a:pt x="0" y="7605126"/>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491184" y="352471"/>
            <a:ext cx="14461933" cy="3080496"/>
          </a:xfrm>
          <a:prstGeom prst="rect">
            <a:avLst/>
          </a:prstGeom>
        </p:spPr>
        <p:txBody>
          <a:bodyPr lIns="0" tIns="0" rIns="0" bIns="0" rtlCol="0" anchor="t">
            <a:spAutoFit/>
          </a:bodyPr>
          <a:lstStyle/>
          <a:p>
            <a:pPr algn="l">
              <a:lnSpc>
                <a:spcPts val="10664"/>
              </a:lnSpc>
            </a:pPr>
            <a:r>
              <a:rPr lang="en-US" sz="10882" b="1">
                <a:solidFill>
                  <a:srgbClr val="FCC751"/>
                </a:solidFill>
                <a:latin typeface="Agrandir Narrow Medium"/>
                <a:ea typeface="Agrandir Narrow Medium"/>
                <a:cs typeface="Agrandir Narrow Medium"/>
                <a:sym typeface="Agrandir Narrow Medium"/>
              </a:rPr>
              <a:t>Men Need to Address their Trauma</a:t>
            </a:r>
          </a:p>
        </p:txBody>
      </p:sp>
    </p:spTree>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C4638"/>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141128" y="167216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0243711" y="3264497"/>
            <a:ext cx="7721210" cy="8288862"/>
          </a:xfrm>
          <a:custGeom>
            <a:avLst/>
            <a:gdLst/>
            <a:ahLst/>
            <a:cxnLst/>
            <a:rect l="l" t="t" r="r" b="b"/>
            <a:pathLst>
              <a:path w="7721210" h="8288862">
                <a:moveTo>
                  <a:pt x="0" y="0"/>
                </a:moveTo>
                <a:lnTo>
                  <a:pt x="7721210" y="0"/>
                </a:lnTo>
                <a:lnTo>
                  <a:pt x="7721210" y="8288862"/>
                </a:lnTo>
                <a:lnTo>
                  <a:pt x="0" y="8288862"/>
                </a:lnTo>
                <a:lnTo>
                  <a:pt x="0" y="0"/>
                </a:lnTo>
                <a:close/>
              </a:path>
            </a:pathLst>
          </a:custGeom>
          <a:blipFill>
            <a:blip r:embed="rId5"/>
            <a:stretch>
              <a:fillRect r="-35673"/>
            </a:stretch>
          </a:blipFill>
        </p:spPr>
        <p:txBody>
          <a:bodyPr/>
          <a:lstStyle/>
          <a:p>
            <a:endParaRPr lang="en-GB"/>
          </a:p>
        </p:txBody>
      </p:sp>
      <p:sp>
        <p:nvSpPr>
          <p:cNvPr id="6" name="TextBox 6"/>
          <p:cNvSpPr txBox="1"/>
          <p:nvPr/>
        </p:nvSpPr>
        <p:spPr>
          <a:xfrm>
            <a:off x="772437" y="769455"/>
            <a:ext cx="10104078" cy="1569722"/>
          </a:xfrm>
          <a:prstGeom prst="rect">
            <a:avLst/>
          </a:prstGeom>
        </p:spPr>
        <p:txBody>
          <a:bodyPr lIns="0" tIns="0" rIns="0" bIns="0" rtlCol="0" anchor="t">
            <a:spAutoFit/>
          </a:bodyPr>
          <a:lstStyle/>
          <a:p>
            <a:pPr algn="l">
              <a:lnSpc>
                <a:spcPts val="9621"/>
              </a:lnSpc>
            </a:pPr>
            <a:r>
              <a:rPr lang="en-US" sz="9818" b="1">
                <a:solidFill>
                  <a:srgbClr val="FCC751"/>
                </a:solidFill>
                <a:latin typeface="Agrandir Narrow Bold"/>
                <a:ea typeface="Agrandir Narrow Bold"/>
                <a:cs typeface="Agrandir Narrow Bold"/>
                <a:sym typeface="Agrandir Narrow Bold"/>
              </a:rPr>
              <a:t>Trauma</a:t>
            </a:r>
          </a:p>
        </p:txBody>
      </p:sp>
      <p:sp>
        <p:nvSpPr>
          <p:cNvPr id="7" name="TextBox 7"/>
          <p:cNvSpPr txBox="1"/>
          <p:nvPr/>
        </p:nvSpPr>
        <p:spPr>
          <a:xfrm>
            <a:off x="110864" y="2626820"/>
            <a:ext cx="12138488" cy="1380128"/>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1980s “Developmental Model of Maturity”, therapist Pia Mellody</a:t>
            </a:r>
          </a:p>
        </p:txBody>
      </p:sp>
      <p:sp>
        <p:nvSpPr>
          <p:cNvPr id="8" name="TextBox 8"/>
          <p:cNvSpPr txBox="1"/>
          <p:nvPr/>
        </p:nvSpPr>
        <p:spPr>
          <a:xfrm>
            <a:off x="110864" y="4292699"/>
            <a:ext cx="12138488" cy="1380128"/>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1990s “Relational Life Therapy”, therapist Terry Real</a:t>
            </a:r>
          </a:p>
        </p:txBody>
      </p:sp>
      <p:sp>
        <p:nvSpPr>
          <p:cNvPr id="9" name="TextBox 9"/>
          <p:cNvSpPr txBox="1"/>
          <p:nvPr/>
        </p:nvSpPr>
        <p:spPr>
          <a:xfrm>
            <a:off x="0" y="5958577"/>
            <a:ext cx="12138488" cy="3237504"/>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Three parts of self:</a:t>
            </a:r>
          </a:p>
          <a:p>
            <a:pPr algn="l">
              <a:lnSpc>
                <a:spcPts val="4134"/>
              </a:lnSpc>
            </a:pPr>
            <a:endParaRPr lang="en-US" sz="5418">
              <a:solidFill>
                <a:srgbClr val="99DAFF"/>
              </a:solidFill>
              <a:latin typeface="DM Sans"/>
              <a:ea typeface="DM Sans"/>
              <a:cs typeface="DM Sans"/>
              <a:sym typeface="DM Sans"/>
            </a:endParaRPr>
          </a:p>
          <a:p>
            <a:pPr algn="l">
              <a:lnSpc>
                <a:spcPts val="5310"/>
              </a:lnSpc>
            </a:pPr>
            <a:r>
              <a:rPr lang="en-US" sz="5418">
                <a:solidFill>
                  <a:srgbClr val="99DAFF"/>
                </a:solidFill>
                <a:latin typeface="DM Sans"/>
                <a:ea typeface="DM Sans"/>
                <a:cs typeface="DM Sans"/>
                <a:sym typeface="DM Sans"/>
              </a:rPr>
              <a:t>       Wounded Child</a:t>
            </a:r>
          </a:p>
          <a:p>
            <a:pPr algn="l">
              <a:lnSpc>
                <a:spcPts val="5310"/>
              </a:lnSpc>
            </a:pPr>
            <a:r>
              <a:rPr lang="en-US" sz="5418">
                <a:solidFill>
                  <a:srgbClr val="99DAFF"/>
                </a:solidFill>
                <a:latin typeface="DM Sans"/>
                <a:ea typeface="DM Sans"/>
                <a:cs typeface="DM Sans"/>
                <a:sym typeface="DM Sans"/>
              </a:rPr>
              <a:t>       Adaptive Adolescent</a:t>
            </a:r>
          </a:p>
          <a:p>
            <a:pPr algn="l">
              <a:lnSpc>
                <a:spcPts val="5310"/>
              </a:lnSpc>
            </a:pPr>
            <a:r>
              <a:rPr lang="en-US" sz="5418">
                <a:solidFill>
                  <a:srgbClr val="99DAFF"/>
                </a:solidFill>
                <a:latin typeface="DM Sans"/>
                <a:ea typeface="DM Sans"/>
                <a:cs typeface="DM Sans"/>
                <a:sym typeface="DM Sans"/>
              </a:rPr>
              <a:t>       Wise Man </a:t>
            </a: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72079" y="2159789"/>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11274994" y="2985773"/>
            <a:ext cx="6196599" cy="7301227"/>
          </a:xfrm>
          <a:custGeom>
            <a:avLst/>
            <a:gdLst/>
            <a:ahLst/>
            <a:cxnLst/>
            <a:rect l="l" t="t" r="r" b="b"/>
            <a:pathLst>
              <a:path w="6196599" h="7301227">
                <a:moveTo>
                  <a:pt x="0" y="0"/>
                </a:moveTo>
                <a:lnTo>
                  <a:pt x="6196598" y="0"/>
                </a:lnTo>
                <a:lnTo>
                  <a:pt x="6196598" y="7301227"/>
                </a:lnTo>
                <a:lnTo>
                  <a:pt x="0" y="7301227"/>
                </a:lnTo>
                <a:lnTo>
                  <a:pt x="0" y="0"/>
                </a:lnTo>
                <a:close/>
              </a:path>
            </a:pathLst>
          </a:custGeom>
          <a:blipFill>
            <a:blip r:embed="rId4"/>
            <a:stretch>
              <a:fillRect l="-12924" r="-12924"/>
            </a:stretch>
          </a:blipFill>
        </p:spPr>
        <p:txBody>
          <a:bodyPr/>
          <a:lstStyle/>
          <a:p>
            <a:endParaRPr lang="en-GB"/>
          </a:p>
        </p:txBody>
      </p:sp>
      <p:sp>
        <p:nvSpPr>
          <p:cNvPr id="5" name="Freeform 5"/>
          <p:cNvSpPr/>
          <p:nvPr/>
        </p:nvSpPr>
        <p:spPr>
          <a:xfrm>
            <a:off x="14621160" y="745293"/>
            <a:ext cx="3300173" cy="2483380"/>
          </a:xfrm>
          <a:custGeom>
            <a:avLst/>
            <a:gdLst/>
            <a:ahLst/>
            <a:cxnLst/>
            <a:rect l="l" t="t" r="r" b="b"/>
            <a:pathLst>
              <a:path w="3300173" h="2483380">
                <a:moveTo>
                  <a:pt x="0" y="0"/>
                </a:moveTo>
                <a:lnTo>
                  <a:pt x="3300173" y="0"/>
                </a:lnTo>
                <a:lnTo>
                  <a:pt x="3300173" y="2483380"/>
                </a:lnTo>
                <a:lnTo>
                  <a:pt x="0" y="248338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TextBox 6"/>
          <p:cNvSpPr txBox="1"/>
          <p:nvPr/>
        </p:nvSpPr>
        <p:spPr>
          <a:xfrm>
            <a:off x="621292" y="2688319"/>
            <a:ext cx="9650545" cy="3948179"/>
          </a:xfrm>
          <a:prstGeom prst="rect">
            <a:avLst/>
          </a:prstGeom>
        </p:spPr>
        <p:txBody>
          <a:bodyPr lIns="0" tIns="0" rIns="0" bIns="0" rtlCol="0" anchor="t">
            <a:spAutoFit/>
          </a:bodyPr>
          <a:lstStyle/>
          <a:p>
            <a:pPr algn="l">
              <a:lnSpc>
                <a:spcPts val="9523"/>
              </a:lnSpc>
            </a:pPr>
            <a:r>
              <a:rPr lang="en-US" sz="9718" b="1">
                <a:solidFill>
                  <a:srgbClr val="FF914D"/>
                </a:solidFill>
                <a:latin typeface="Agrandir Narrow Medium"/>
                <a:ea typeface="Agrandir Narrow Medium"/>
                <a:cs typeface="Agrandir Narrow Medium"/>
                <a:sym typeface="Agrandir Narrow Medium"/>
              </a:rPr>
              <a:t>Perhaps you came with many questions...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C4638"/>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141128" y="167216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1265497" y="3264497"/>
            <a:ext cx="7022503" cy="7022503"/>
          </a:xfrm>
          <a:custGeom>
            <a:avLst/>
            <a:gdLst/>
            <a:ahLst/>
            <a:cxnLst/>
            <a:rect l="l" t="t" r="r" b="b"/>
            <a:pathLst>
              <a:path w="7022503" h="7022503">
                <a:moveTo>
                  <a:pt x="0" y="0"/>
                </a:moveTo>
                <a:lnTo>
                  <a:pt x="7022503" y="0"/>
                </a:lnTo>
                <a:lnTo>
                  <a:pt x="7022503" y="7022503"/>
                </a:lnTo>
                <a:lnTo>
                  <a:pt x="0" y="7022503"/>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772437" y="380517"/>
            <a:ext cx="10104078" cy="1569722"/>
          </a:xfrm>
          <a:prstGeom prst="rect">
            <a:avLst/>
          </a:prstGeom>
        </p:spPr>
        <p:txBody>
          <a:bodyPr lIns="0" tIns="0" rIns="0" bIns="0" rtlCol="0" anchor="t">
            <a:spAutoFit/>
          </a:bodyPr>
          <a:lstStyle/>
          <a:p>
            <a:pPr algn="l">
              <a:lnSpc>
                <a:spcPts val="9621"/>
              </a:lnSpc>
            </a:pPr>
            <a:r>
              <a:rPr lang="en-US" sz="9818" b="1">
                <a:solidFill>
                  <a:srgbClr val="FCC751"/>
                </a:solidFill>
                <a:latin typeface="Agrandir Narrow Bold"/>
                <a:ea typeface="Agrandir Narrow Bold"/>
                <a:cs typeface="Agrandir Narrow Bold"/>
                <a:sym typeface="Agrandir Narrow Bold"/>
              </a:rPr>
              <a:t>Wounded Child</a:t>
            </a:r>
          </a:p>
        </p:txBody>
      </p:sp>
      <p:sp>
        <p:nvSpPr>
          <p:cNvPr id="7" name="TextBox 7"/>
          <p:cNvSpPr txBox="1"/>
          <p:nvPr/>
        </p:nvSpPr>
        <p:spPr>
          <a:xfrm>
            <a:off x="275604" y="2045489"/>
            <a:ext cx="12834058" cy="122049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Carries </a:t>
            </a:r>
            <a:r>
              <a:rPr lang="en-US" sz="4818">
                <a:solidFill>
                  <a:srgbClr val="FCC751"/>
                </a:solidFill>
                <a:latin typeface="DM Sans"/>
                <a:ea typeface="DM Sans"/>
                <a:cs typeface="DM Sans"/>
                <a:sym typeface="DM Sans"/>
              </a:rPr>
              <a:t>unaddressed core wounds</a:t>
            </a:r>
            <a:r>
              <a:rPr lang="en-US" sz="4818">
                <a:solidFill>
                  <a:srgbClr val="99DAFF"/>
                </a:solidFill>
                <a:latin typeface="DM Sans"/>
                <a:ea typeface="DM Sans"/>
                <a:cs typeface="DM Sans"/>
                <a:sym typeface="DM Sans"/>
              </a:rPr>
              <a:t> from family of origin and/or early childhood.</a:t>
            </a:r>
          </a:p>
        </p:txBody>
      </p:sp>
      <p:sp>
        <p:nvSpPr>
          <p:cNvPr id="8" name="TextBox 8"/>
          <p:cNvSpPr txBox="1"/>
          <p:nvPr/>
        </p:nvSpPr>
        <p:spPr>
          <a:xfrm>
            <a:off x="163703" y="3602558"/>
            <a:ext cx="10876516" cy="358269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Chronic rejection, abandonment, criticism, abuse or neglect, lead       to feelings of hurt, shame, fear,     or helplessness that continue       to sabotage our emotional and spiritual maturity in adulthood.</a:t>
            </a:r>
          </a:p>
        </p:txBody>
      </p:sp>
      <p:sp>
        <p:nvSpPr>
          <p:cNvPr id="9" name="TextBox 9"/>
          <p:cNvSpPr txBox="1"/>
          <p:nvPr/>
        </p:nvSpPr>
        <p:spPr>
          <a:xfrm>
            <a:off x="81852" y="7518622"/>
            <a:ext cx="11040219" cy="181104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This is our </a:t>
            </a:r>
            <a:r>
              <a:rPr lang="en-US" sz="4818">
                <a:solidFill>
                  <a:srgbClr val="FCC751"/>
                </a:solidFill>
                <a:latin typeface="DM Sans"/>
                <a:ea typeface="DM Sans"/>
                <a:cs typeface="DM Sans"/>
                <a:sym typeface="DM Sans"/>
              </a:rPr>
              <a:t>post-fall reality</a:t>
            </a:r>
            <a:r>
              <a:rPr lang="en-US" sz="4818">
                <a:solidFill>
                  <a:srgbClr val="99DAFF"/>
                </a:solidFill>
                <a:latin typeface="DM Sans"/>
                <a:ea typeface="DM Sans"/>
                <a:cs typeface="DM Sans"/>
                <a:sym typeface="DM Sans"/>
              </a:rPr>
              <a:t> after the </a:t>
            </a:r>
            <a:r>
              <a:rPr lang="en-US" sz="4818">
                <a:solidFill>
                  <a:srgbClr val="FCC751"/>
                </a:solidFill>
                <a:latin typeface="DM Sans"/>
                <a:ea typeface="DM Sans"/>
                <a:cs typeface="DM Sans"/>
                <a:sym typeface="DM Sans"/>
              </a:rPr>
              <a:t>trauma sin</a:t>
            </a:r>
            <a:r>
              <a:rPr lang="en-US" sz="4818">
                <a:solidFill>
                  <a:srgbClr val="99DAFF"/>
                </a:solidFill>
                <a:latin typeface="DM Sans"/>
                <a:ea typeface="DM Sans"/>
                <a:cs typeface="DM Sans"/>
                <a:sym typeface="DM Sans"/>
              </a:rPr>
              <a:t> infected all living beings.</a:t>
            </a: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C4638"/>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141128" y="167216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1347168" y="3081864"/>
            <a:ext cx="7660263" cy="7205136"/>
          </a:xfrm>
          <a:custGeom>
            <a:avLst/>
            <a:gdLst/>
            <a:ahLst/>
            <a:cxnLst/>
            <a:rect l="l" t="t" r="r" b="b"/>
            <a:pathLst>
              <a:path w="7660263" h="7205136">
                <a:moveTo>
                  <a:pt x="0" y="0"/>
                </a:moveTo>
                <a:lnTo>
                  <a:pt x="7660263" y="0"/>
                </a:lnTo>
                <a:lnTo>
                  <a:pt x="7660263" y="7205136"/>
                </a:lnTo>
                <a:lnTo>
                  <a:pt x="0" y="7205136"/>
                </a:lnTo>
                <a:lnTo>
                  <a:pt x="0" y="0"/>
                </a:lnTo>
                <a:close/>
              </a:path>
            </a:pathLst>
          </a:custGeom>
          <a:blipFill>
            <a:blip r:embed="rId5"/>
            <a:stretch>
              <a:fillRect r="-41087"/>
            </a:stretch>
          </a:blipFill>
        </p:spPr>
        <p:txBody>
          <a:bodyPr/>
          <a:lstStyle/>
          <a:p>
            <a:endParaRPr lang="en-GB"/>
          </a:p>
        </p:txBody>
      </p:sp>
      <p:sp>
        <p:nvSpPr>
          <p:cNvPr id="6" name="TextBox 6"/>
          <p:cNvSpPr txBox="1"/>
          <p:nvPr/>
        </p:nvSpPr>
        <p:spPr>
          <a:xfrm>
            <a:off x="772437" y="380517"/>
            <a:ext cx="10104078" cy="1569722"/>
          </a:xfrm>
          <a:prstGeom prst="rect">
            <a:avLst/>
          </a:prstGeom>
        </p:spPr>
        <p:txBody>
          <a:bodyPr lIns="0" tIns="0" rIns="0" bIns="0" rtlCol="0" anchor="t">
            <a:spAutoFit/>
          </a:bodyPr>
          <a:lstStyle/>
          <a:p>
            <a:pPr algn="l">
              <a:lnSpc>
                <a:spcPts val="9621"/>
              </a:lnSpc>
            </a:pPr>
            <a:r>
              <a:rPr lang="en-US" sz="9818" b="1">
                <a:solidFill>
                  <a:srgbClr val="FCC751"/>
                </a:solidFill>
                <a:latin typeface="Agrandir Narrow Bold"/>
                <a:ea typeface="Agrandir Narrow Bold"/>
                <a:cs typeface="Agrandir Narrow Bold"/>
                <a:sym typeface="Agrandir Narrow Bold"/>
              </a:rPr>
              <a:t>Wounded Child</a:t>
            </a:r>
          </a:p>
        </p:txBody>
      </p:sp>
      <p:sp>
        <p:nvSpPr>
          <p:cNvPr id="7" name="TextBox 7"/>
          <p:cNvSpPr txBox="1"/>
          <p:nvPr/>
        </p:nvSpPr>
        <p:spPr>
          <a:xfrm>
            <a:off x="386219" y="2255039"/>
            <a:ext cx="10876516" cy="2992233"/>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Our wounded parts need to be seen, acknowledged, attended to progress to the emotional and  spiritual maturity God designed  us for.</a:t>
            </a:r>
          </a:p>
        </p:txBody>
      </p:sp>
      <p:sp>
        <p:nvSpPr>
          <p:cNvPr id="8" name="TextBox 8"/>
          <p:cNvSpPr txBox="1"/>
          <p:nvPr/>
        </p:nvSpPr>
        <p:spPr>
          <a:xfrm>
            <a:off x="306949" y="5551979"/>
            <a:ext cx="10015169" cy="358269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FCC751"/>
                </a:solidFill>
                <a:latin typeface="DM Sans"/>
                <a:ea typeface="DM Sans"/>
                <a:cs typeface="DM Sans"/>
                <a:sym typeface="DM Sans"/>
              </a:rPr>
              <a:t>We can’t change the facts of   our story</a:t>
            </a:r>
            <a:r>
              <a:rPr lang="en-US" sz="4818">
                <a:solidFill>
                  <a:srgbClr val="99DAFF"/>
                </a:solidFill>
                <a:latin typeface="DM Sans"/>
                <a:ea typeface="DM Sans"/>
                <a:cs typeface="DM Sans"/>
                <a:sym typeface="DM Sans"/>
              </a:rPr>
              <a:t>, but by God’s grace we </a:t>
            </a:r>
            <a:r>
              <a:rPr lang="en-US" sz="4818">
                <a:solidFill>
                  <a:srgbClr val="4CA626"/>
                </a:solidFill>
                <a:latin typeface="DM Sans"/>
                <a:ea typeface="DM Sans"/>
                <a:cs typeface="DM Sans"/>
                <a:sym typeface="DM Sans"/>
              </a:rPr>
              <a:t>can change the meaning that our story holds</a:t>
            </a:r>
            <a:r>
              <a:rPr lang="en-US" sz="4818">
                <a:solidFill>
                  <a:srgbClr val="99DAFF"/>
                </a:solidFill>
                <a:latin typeface="DM Sans"/>
                <a:ea typeface="DM Sans"/>
                <a:cs typeface="DM Sans"/>
                <a:sym typeface="DM Sans"/>
              </a:rPr>
              <a:t> and look back with deeper compassion and hope.</a:t>
            </a: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C4638"/>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269259" y="1397597"/>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0472079" y="2553221"/>
            <a:ext cx="4610922" cy="8148009"/>
          </a:xfrm>
          <a:custGeom>
            <a:avLst/>
            <a:gdLst/>
            <a:ahLst/>
            <a:cxnLst/>
            <a:rect l="l" t="t" r="r" b="b"/>
            <a:pathLst>
              <a:path w="4610922" h="8148009">
                <a:moveTo>
                  <a:pt x="0" y="0"/>
                </a:moveTo>
                <a:lnTo>
                  <a:pt x="4610922" y="0"/>
                </a:lnTo>
                <a:lnTo>
                  <a:pt x="4610922" y="8148010"/>
                </a:lnTo>
                <a:lnTo>
                  <a:pt x="0" y="8148010"/>
                </a:lnTo>
                <a:lnTo>
                  <a:pt x="0" y="0"/>
                </a:lnTo>
                <a:close/>
              </a:path>
            </a:pathLst>
          </a:custGeom>
          <a:blipFill>
            <a:blip r:embed="rId5"/>
            <a:stretch>
              <a:fillRect l="-48343" r="-28367"/>
            </a:stretch>
          </a:blipFill>
        </p:spPr>
        <p:txBody>
          <a:bodyPr/>
          <a:lstStyle/>
          <a:p>
            <a:endParaRPr lang="en-GB"/>
          </a:p>
        </p:txBody>
      </p:sp>
      <p:sp>
        <p:nvSpPr>
          <p:cNvPr id="6" name="Freeform 6"/>
          <p:cNvSpPr/>
          <p:nvPr/>
        </p:nvSpPr>
        <p:spPr>
          <a:xfrm>
            <a:off x="14199633" y="2674581"/>
            <a:ext cx="4139253" cy="7612419"/>
          </a:xfrm>
          <a:custGeom>
            <a:avLst/>
            <a:gdLst/>
            <a:ahLst/>
            <a:cxnLst/>
            <a:rect l="l" t="t" r="r" b="b"/>
            <a:pathLst>
              <a:path w="4139253" h="7612419">
                <a:moveTo>
                  <a:pt x="0" y="0"/>
                </a:moveTo>
                <a:lnTo>
                  <a:pt x="4139253" y="0"/>
                </a:lnTo>
                <a:lnTo>
                  <a:pt x="4139253" y="7612419"/>
                </a:lnTo>
                <a:lnTo>
                  <a:pt x="0" y="7612419"/>
                </a:lnTo>
                <a:lnTo>
                  <a:pt x="0" y="0"/>
                </a:lnTo>
                <a:close/>
              </a:path>
            </a:pathLst>
          </a:custGeom>
          <a:blipFill>
            <a:blip r:embed="rId6"/>
            <a:stretch>
              <a:fillRect/>
            </a:stretch>
          </a:blipFill>
        </p:spPr>
        <p:txBody>
          <a:bodyPr/>
          <a:lstStyle/>
          <a:p>
            <a:endParaRPr lang="en-GB"/>
          </a:p>
        </p:txBody>
      </p:sp>
      <p:sp>
        <p:nvSpPr>
          <p:cNvPr id="7" name="TextBox 7"/>
          <p:cNvSpPr txBox="1"/>
          <p:nvPr/>
        </p:nvSpPr>
        <p:spPr>
          <a:xfrm>
            <a:off x="772437" y="380517"/>
            <a:ext cx="10104078" cy="1569722"/>
          </a:xfrm>
          <a:prstGeom prst="rect">
            <a:avLst/>
          </a:prstGeom>
        </p:spPr>
        <p:txBody>
          <a:bodyPr lIns="0" tIns="0" rIns="0" bIns="0" rtlCol="0" anchor="t">
            <a:spAutoFit/>
          </a:bodyPr>
          <a:lstStyle/>
          <a:p>
            <a:pPr algn="l">
              <a:lnSpc>
                <a:spcPts val="9621"/>
              </a:lnSpc>
            </a:pPr>
            <a:r>
              <a:rPr lang="en-US" sz="9818" b="1">
                <a:solidFill>
                  <a:srgbClr val="FCC751"/>
                </a:solidFill>
                <a:latin typeface="Agrandir Narrow Bold"/>
                <a:ea typeface="Agrandir Narrow Bold"/>
                <a:cs typeface="Agrandir Narrow Bold"/>
                <a:sym typeface="Agrandir Narrow Bold"/>
              </a:rPr>
              <a:t>Adaptive Child</a:t>
            </a:r>
          </a:p>
        </p:txBody>
      </p:sp>
      <p:sp>
        <p:nvSpPr>
          <p:cNvPr id="8" name="TextBox 8"/>
          <p:cNvSpPr txBox="1"/>
          <p:nvPr/>
        </p:nvSpPr>
        <p:spPr>
          <a:xfrm>
            <a:off x="148261" y="2177357"/>
            <a:ext cx="10876516" cy="122049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This is our defensive, reactive self that protects us from pain.</a:t>
            </a:r>
          </a:p>
        </p:txBody>
      </p:sp>
      <p:sp>
        <p:nvSpPr>
          <p:cNvPr id="9" name="TextBox 9"/>
          <p:cNvSpPr txBox="1"/>
          <p:nvPr/>
        </p:nvSpPr>
        <p:spPr>
          <a:xfrm>
            <a:off x="148261" y="3886577"/>
            <a:ext cx="10876516" cy="181104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Does whatever he needs to do to survive the effects of the trauma that the wounded child suffered.</a:t>
            </a:r>
          </a:p>
        </p:txBody>
      </p:sp>
      <p:sp>
        <p:nvSpPr>
          <p:cNvPr id="10" name="TextBox 10"/>
          <p:cNvSpPr txBox="1"/>
          <p:nvPr/>
        </p:nvSpPr>
        <p:spPr>
          <a:xfrm>
            <a:off x="148261" y="5926216"/>
            <a:ext cx="9759943" cy="299214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You can identify it when you feel stressed or triggered and operate from a place of emotional reactivity and dysregulation.</a:t>
            </a: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C4638"/>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269259" y="1397597"/>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9729710" y="3397847"/>
            <a:ext cx="7176108" cy="7176108"/>
          </a:xfrm>
          <a:custGeom>
            <a:avLst/>
            <a:gdLst/>
            <a:ahLst/>
            <a:cxnLst/>
            <a:rect l="l" t="t" r="r" b="b"/>
            <a:pathLst>
              <a:path w="7176108" h="7176108">
                <a:moveTo>
                  <a:pt x="0" y="0"/>
                </a:moveTo>
                <a:lnTo>
                  <a:pt x="7176108" y="0"/>
                </a:lnTo>
                <a:lnTo>
                  <a:pt x="7176108" y="7176108"/>
                </a:lnTo>
                <a:lnTo>
                  <a:pt x="0" y="7176108"/>
                </a:lnTo>
                <a:lnTo>
                  <a:pt x="0" y="0"/>
                </a:lnTo>
                <a:close/>
              </a:path>
            </a:pathLst>
          </a:custGeom>
          <a:blipFill>
            <a:blip r:embed="rId5"/>
            <a:stretch>
              <a:fillRect/>
            </a:stretch>
          </a:blipFill>
        </p:spPr>
        <p:txBody>
          <a:bodyPr/>
          <a:lstStyle/>
          <a:p>
            <a:endParaRPr lang="en-GB"/>
          </a:p>
        </p:txBody>
      </p:sp>
      <p:sp>
        <p:nvSpPr>
          <p:cNvPr id="6" name="Freeform 6"/>
          <p:cNvSpPr/>
          <p:nvPr/>
        </p:nvSpPr>
        <p:spPr>
          <a:xfrm>
            <a:off x="13134719" y="3397847"/>
            <a:ext cx="6735143" cy="6899883"/>
          </a:xfrm>
          <a:custGeom>
            <a:avLst/>
            <a:gdLst/>
            <a:ahLst/>
            <a:cxnLst/>
            <a:rect l="l" t="t" r="r" b="b"/>
            <a:pathLst>
              <a:path w="6735143" h="6899883">
                <a:moveTo>
                  <a:pt x="0" y="0"/>
                </a:moveTo>
                <a:lnTo>
                  <a:pt x="6735143" y="0"/>
                </a:lnTo>
                <a:lnTo>
                  <a:pt x="6735143" y="6899883"/>
                </a:lnTo>
                <a:lnTo>
                  <a:pt x="0" y="6899883"/>
                </a:lnTo>
                <a:lnTo>
                  <a:pt x="0" y="0"/>
                </a:lnTo>
                <a:close/>
              </a:path>
            </a:pathLst>
          </a:custGeom>
          <a:blipFill>
            <a:blip r:embed="rId6"/>
            <a:stretch>
              <a:fillRect l="-2445"/>
            </a:stretch>
          </a:blipFill>
        </p:spPr>
        <p:txBody>
          <a:bodyPr/>
          <a:lstStyle/>
          <a:p>
            <a:endParaRPr lang="en-GB"/>
          </a:p>
        </p:txBody>
      </p:sp>
      <p:sp>
        <p:nvSpPr>
          <p:cNvPr id="7" name="TextBox 7"/>
          <p:cNvSpPr txBox="1"/>
          <p:nvPr/>
        </p:nvSpPr>
        <p:spPr>
          <a:xfrm>
            <a:off x="772437" y="380517"/>
            <a:ext cx="10104078" cy="1569722"/>
          </a:xfrm>
          <a:prstGeom prst="rect">
            <a:avLst/>
          </a:prstGeom>
        </p:spPr>
        <p:txBody>
          <a:bodyPr lIns="0" tIns="0" rIns="0" bIns="0" rtlCol="0" anchor="t">
            <a:spAutoFit/>
          </a:bodyPr>
          <a:lstStyle/>
          <a:p>
            <a:pPr algn="l">
              <a:lnSpc>
                <a:spcPts val="9621"/>
              </a:lnSpc>
            </a:pPr>
            <a:r>
              <a:rPr lang="en-US" sz="9818" b="1">
                <a:solidFill>
                  <a:srgbClr val="FCC751"/>
                </a:solidFill>
                <a:latin typeface="Agrandir Narrow Bold"/>
                <a:ea typeface="Agrandir Narrow Bold"/>
                <a:cs typeface="Agrandir Narrow Bold"/>
                <a:sym typeface="Agrandir Narrow Bold"/>
              </a:rPr>
              <a:t>Adaptive Child</a:t>
            </a:r>
          </a:p>
        </p:txBody>
      </p:sp>
      <p:sp>
        <p:nvSpPr>
          <p:cNvPr id="8" name="TextBox 8"/>
          <p:cNvSpPr txBox="1"/>
          <p:nvPr/>
        </p:nvSpPr>
        <p:spPr>
          <a:xfrm>
            <a:off x="148261" y="2177357"/>
            <a:ext cx="10876516" cy="181104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Adaptive behaviors can look like career success, athletic prowess, or reading our Bible often.</a:t>
            </a:r>
          </a:p>
        </p:txBody>
      </p:sp>
      <p:sp>
        <p:nvSpPr>
          <p:cNvPr id="9" name="TextBox 9"/>
          <p:cNvSpPr txBox="1"/>
          <p:nvPr/>
        </p:nvSpPr>
        <p:spPr>
          <a:xfrm>
            <a:off x="0" y="4216997"/>
            <a:ext cx="9759943" cy="299214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Maladaptive attempts to medicate our pain can include porn use, abuse, along with other self-medicating substances and activities.</a:t>
            </a:r>
          </a:p>
        </p:txBody>
      </p:sp>
      <p:sp>
        <p:nvSpPr>
          <p:cNvPr id="10" name="TextBox 10"/>
          <p:cNvSpPr txBox="1"/>
          <p:nvPr/>
        </p:nvSpPr>
        <p:spPr>
          <a:xfrm>
            <a:off x="0" y="7437736"/>
            <a:ext cx="10876516" cy="240159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It could harm and keep you isolated, alone, unable to create and sustain healthy relationships with God and others.</a:t>
            </a: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C4638"/>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269259" y="1397597"/>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9040946" y="2057400"/>
            <a:ext cx="12352120" cy="8229600"/>
          </a:xfrm>
          <a:custGeom>
            <a:avLst/>
            <a:gdLst/>
            <a:ahLst/>
            <a:cxnLst/>
            <a:rect l="l" t="t" r="r" b="b"/>
            <a:pathLst>
              <a:path w="12352120" h="8229600">
                <a:moveTo>
                  <a:pt x="0" y="0"/>
                </a:moveTo>
                <a:lnTo>
                  <a:pt x="12352120" y="0"/>
                </a:lnTo>
                <a:lnTo>
                  <a:pt x="12352120" y="8229600"/>
                </a:lnTo>
                <a:lnTo>
                  <a:pt x="0" y="8229600"/>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772437" y="380517"/>
            <a:ext cx="10104078" cy="1569722"/>
          </a:xfrm>
          <a:prstGeom prst="rect">
            <a:avLst/>
          </a:prstGeom>
        </p:spPr>
        <p:txBody>
          <a:bodyPr lIns="0" tIns="0" rIns="0" bIns="0" rtlCol="0" anchor="t">
            <a:spAutoFit/>
          </a:bodyPr>
          <a:lstStyle/>
          <a:p>
            <a:pPr algn="l">
              <a:lnSpc>
                <a:spcPts val="9621"/>
              </a:lnSpc>
            </a:pPr>
            <a:r>
              <a:rPr lang="en-US" sz="9818" b="1">
                <a:solidFill>
                  <a:srgbClr val="FCC751"/>
                </a:solidFill>
                <a:latin typeface="Agrandir Narrow Bold"/>
                <a:ea typeface="Agrandir Narrow Bold"/>
                <a:cs typeface="Agrandir Narrow Bold"/>
                <a:sym typeface="Agrandir Narrow Bold"/>
              </a:rPr>
              <a:t>Wise Adult</a:t>
            </a:r>
          </a:p>
        </p:txBody>
      </p:sp>
      <p:sp>
        <p:nvSpPr>
          <p:cNvPr id="7" name="TextBox 7"/>
          <p:cNvSpPr txBox="1"/>
          <p:nvPr/>
        </p:nvSpPr>
        <p:spPr>
          <a:xfrm>
            <a:off x="148261" y="2177357"/>
            <a:ext cx="10876516" cy="299214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The mature part of yourself associated with good judgement, planning, prioritizing, and decision making based on awareness of long-term consequences.</a:t>
            </a:r>
          </a:p>
        </p:txBody>
      </p:sp>
      <p:sp>
        <p:nvSpPr>
          <p:cNvPr id="8" name="TextBox 8"/>
          <p:cNvSpPr txBox="1"/>
          <p:nvPr/>
        </p:nvSpPr>
        <p:spPr>
          <a:xfrm>
            <a:off x="0" y="5398097"/>
            <a:ext cx="10876516" cy="1811096"/>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This part of us can respond to   the present moment with clarity, compassion, and choice. </a:t>
            </a:r>
          </a:p>
        </p:txBody>
      </p:sp>
      <p:sp>
        <p:nvSpPr>
          <p:cNvPr id="9" name="TextBox 9"/>
          <p:cNvSpPr txBox="1"/>
          <p:nvPr/>
        </p:nvSpPr>
        <p:spPr>
          <a:xfrm>
            <a:off x="-109827" y="7437736"/>
            <a:ext cx="10876516" cy="1811096"/>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Living life through our wise adult  </a:t>
            </a:r>
            <a:r>
              <a:rPr lang="en-US" sz="4818">
                <a:solidFill>
                  <a:srgbClr val="FCC751"/>
                </a:solidFill>
                <a:latin typeface="DM Sans"/>
                <a:ea typeface="DM Sans"/>
                <a:cs typeface="DM Sans"/>
                <a:sym typeface="DM Sans"/>
              </a:rPr>
              <a:t>is the goal of our healed  masculine journey</a:t>
            </a:r>
            <a:r>
              <a:rPr lang="en-US" sz="4818">
                <a:solidFill>
                  <a:srgbClr val="99DAFF"/>
                </a:solidFill>
                <a:latin typeface="DM Sans"/>
                <a:ea typeface="DM Sans"/>
                <a:cs typeface="DM Sans"/>
                <a:sym typeface="DM Sans"/>
              </a:rPr>
              <a:t>.</a:t>
            </a:r>
          </a:p>
        </p:txBody>
      </p:sp>
    </p:spTree>
  </p:cSld>
  <p:clrMapOvr>
    <a:masterClrMapping/>
  </p:clrMapOvr>
  <p:transition>
    <p:push/>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C4638"/>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269259" y="1397597"/>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8093193" y="2057400"/>
            <a:ext cx="12352120" cy="8229600"/>
          </a:xfrm>
          <a:custGeom>
            <a:avLst/>
            <a:gdLst/>
            <a:ahLst/>
            <a:cxnLst/>
            <a:rect l="l" t="t" r="r" b="b"/>
            <a:pathLst>
              <a:path w="12352120" h="8229600">
                <a:moveTo>
                  <a:pt x="0" y="0"/>
                </a:moveTo>
                <a:lnTo>
                  <a:pt x="12352120" y="0"/>
                </a:lnTo>
                <a:lnTo>
                  <a:pt x="12352120" y="8229600"/>
                </a:lnTo>
                <a:lnTo>
                  <a:pt x="0" y="8229600"/>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772437" y="380517"/>
            <a:ext cx="10104078" cy="1569722"/>
          </a:xfrm>
          <a:prstGeom prst="rect">
            <a:avLst/>
          </a:prstGeom>
        </p:spPr>
        <p:txBody>
          <a:bodyPr lIns="0" tIns="0" rIns="0" bIns="0" rtlCol="0" anchor="t">
            <a:spAutoFit/>
          </a:bodyPr>
          <a:lstStyle/>
          <a:p>
            <a:pPr algn="l">
              <a:lnSpc>
                <a:spcPts val="9621"/>
              </a:lnSpc>
            </a:pPr>
            <a:r>
              <a:rPr lang="en-US" sz="9818" b="1">
                <a:solidFill>
                  <a:srgbClr val="FCC751"/>
                </a:solidFill>
                <a:latin typeface="Agrandir Narrow Bold"/>
                <a:ea typeface="Agrandir Narrow Bold"/>
                <a:cs typeface="Agrandir Narrow Bold"/>
                <a:sym typeface="Agrandir Narrow Bold"/>
              </a:rPr>
              <a:t>Wise Adult</a:t>
            </a:r>
          </a:p>
        </p:txBody>
      </p:sp>
      <p:sp>
        <p:nvSpPr>
          <p:cNvPr id="7" name="TextBox 7"/>
          <p:cNvSpPr txBox="1"/>
          <p:nvPr/>
        </p:nvSpPr>
        <p:spPr>
          <a:xfrm>
            <a:off x="386219" y="1815407"/>
            <a:ext cx="11516993" cy="181104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Has </a:t>
            </a:r>
            <a:r>
              <a:rPr lang="en-US" sz="4818">
                <a:solidFill>
                  <a:srgbClr val="FCC751"/>
                </a:solidFill>
                <a:latin typeface="DM Sans"/>
                <a:ea typeface="DM Sans"/>
                <a:cs typeface="DM Sans"/>
                <a:sym typeface="DM Sans"/>
              </a:rPr>
              <a:t>a clear identity in Christ</a:t>
            </a:r>
            <a:r>
              <a:rPr lang="en-US" sz="4818">
                <a:solidFill>
                  <a:srgbClr val="99DAFF"/>
                </a:solidFill>
                <a:latin typeface="DM Sans"/>
                <a:ea typeface="DM Sans"/>
                <a:cs typeface="DM Sans"/>
                <a:sym typeface="DM Sans"/>
              </a:rPr>
              <a:t>. He knows who he is and why he is. He has integrated his shadow and glory.</a:t>
            </a:r>
          </a:p>
        </p:txBody>
      </p:sp>
      <p:sp>
        <p:nvSpPr>
          <p:cNvPr id="8" name="TextBox 8"/>
          <p:cNvSpPr txBox="1"/>
          <p:nvPr/>
        </p:nvSpPr>
        <p:spPr>
          <a:xfrm>
            <a:off x="276392" y="3967611"/>
            <a:ext cx="11205996" cy="1220490"/>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Has learned to recycle his pain into his Kingdom-building  purpose.</a:t>
            </a:r>
          </a:p>
        </p:txBody>
      </p:sp>
      <p:sp>
        <p:nvSpPr>
          <p:cNvPr id="9" name="TextBox 9"/>
          <p:cNvSpPr txBox="1"/>
          <p:nvPr/>
        </p:nvSpPr>
        <p:spPr>
          <a:xfrm>
            <a:off x="276392" y="5531000"/>
            <a:ext cx="10876516" cy="3582802"/>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Knows the terrain of his inner world and can ask for what he needs or takes a time-out when he feels like he has relapsed     into his wounded and/or   adaptive child.</a:t>
            </a: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72079" y="2159789"/>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TextBox 4"/>
          <p:cNvSpPr txBox="1"/>
          <p:nvPr/>
        </p:nvSpPr>
        <p:spPr>
          <a:xfrm>
            <a:off x="405243" y="320505"/>
            <a:ext cx="12567206" cy="2093158"/>
          </a:xfrm>
          <a:prstGeom prst="rect">
            <a:avLst/>
          </a:prstGeom>
        </p:spPr>
        <p:txBody>
          <a:bodyPr lIns="0" tIns="0" rIns="0" bIns="0" rtlCol="0" anchor="t">
            <a:spAutoFit/>
          </a:bodyPr>
          <a:lstStyle/>
          <a:p>
            <a:pPr algn="l">
              <a:lnSpc>
                <a:spcPts val="7270"/>
              </a:lnSpc>
            </a:pPr>
            <a:r>
              <a:rPr lang="en-US" sz="7418" b="1">
                <a:solidFill>
                  <a:srgbClr val="C2E9FF"/>
                </a:solidFill>
                <a:latin typeface="Agrandir Narrow Medium"/>
                <a:ea typeface="Agrandir Narrow Medium"/>
                <a:cs typeface="Agrandir Narrow Medium"/>
                <a:sym typeface="Agrandir Narrow Medium"/>
              </a:rPr>
              <a:t>Jesus: Best Example of Healthy, Biblical Masculinity</a:t>
            </a:r>
          </a:p>
        </p:txBody>
      </p:sp>
      <p:grpSp>
        <p:nvGrpSpPr>
          <p:cNvPr id="5" name="Group 5"/>
          <p:cNvGrpSpPr/>
          <p:nvPr/>
        </p:nvGrpSpPr>
        <p:grpSpPr>
          <a:xfrm>
            <a:off x="10428869" y="1986983"/>
            <a:ext cx="7245165" cy="8575928"/>
            <a:chOff x="0" y="0"/>
            <a:chExt cx="822025" cy="973011"/>
          </a:xfrm>
        </p:grpSpPr>
        <p:sp>
          <p:nvSpPr>
            <p:cNvPr id="6" name="Freeform 6"/>
            <p:cNvSpPr/>
            <p:nvPr/>
          </p:nvSpPr>
          <p:spPr>
            <a:xfrm>
              <a:off x="0" y="0"/>
              <a:ext cx="822025" cy="973011"/>
            </a:xfrm>
            <a:custGeom>
              <a:avLst/>
              <a:gdLst/>
              <a:ahLst/>
              <a:cxnLst/>
              <a:rect l="l" t="t" r="r" b="b"/>
              <a:pathLst>
                <a:path w="822025" h="973011">
                  <a:moveTo>
                    <a:pt x="274156" y="19070"/>
                  </a:moveTo>
                  <a:cubicBezTo>
                    <a:pt x="316163" y="7556"/>
                    <a:pt x="364211" y="0"/>
                    <a:pt x="411234" y="0"/>
                  </a:cubicBezTo>
                  <a:cubicBezTo>
                    <a:pt x="458258" y="0"/>
                    <a:pt x="503507" y="6476"/>
                    <a:pt x="545206" y="17990"/>
                  </a:cubicBezTo>
                  <a:cubicBezTo>
                    <a:pt x="546095" y="18350"/>
                    <a:pt x="546981" y="18350"/>
                    <a:pt x="547868" y="18710"/>
                  </a:cubicBezTo>
                  <a:cubicBezTo>
                    <a:pt x="704466" y="64765"/>
                    <a:pt x="819807" y="186379"/>
                    <a:pt x="822025" y="332061"/>
                  </a:cubicBezTo>
                  <a:lnTo>
                    <a:pt x="822025" y="973011"/>
                  </a:lnTo>
                  <a:lnTo>
                    <a:pt x="0" y="973011"/>
                  </a:lnTo>
                  <a:lnTo>
                    <a:pt x="0" y="332536"/>
                  </a:lnTo>
                  <a:cubicBezTo>
                    <a:pt x="2218" y="185660"/>
                    <a:pt x="115784" y="64045"/>
                    <a:pt x="274156" y="19070"/>
                  </a:cubicBezTo>
                  <a:close/>
                </a:path>
              </a:pathLst>
            </a:custGeom>
            <a:blipFill>
              <a:blip r:embed="rId4"/>
              <a:stretch>
                <a:fillRect t="-6321" b="-6321"/>
              </a:stretch>
            </a:blipFill>
          </p:spPr>
          <p:txBody>
            <a:bodyPr/>
            <a:lstStyle/>
            <a:p>
              <a:endParaRPr lang="en-GB"/>
            </a:p>
          </p:txBody>
        </p:sp>
      </p:grpSp>
      <p:sp>
        <p:nvSpPr>
          <p:cNvPr id="7" name="TextBox 7"/>
          <p:cNvSpPr txBox="1"/>
          <p:nvPr/>
        </p:nvSpPr>
        <p:spPr>
          <a:xfrm>
            <a:off x="0" y="2762299"/>
            <a:ext cx="8672816" cy="1220527"/>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Defended the weak and confronted injustice </a:t>
            </a:r>
          </a:p>
        </p:txBody>
      </p:sp>
      <p:sp>
        <p:nvSpPr>
          <p:cNvPr id="8" name="TextBox 8"/>
          <p:cNvSpPr txBox="1"/>
          <p:nvPr/>
        </p:nvSpPr>
        <p:spPr>
          <a:xfrm>
            <a:off x="-171673" y="4401926"/>
            <a:ext cx="8672816" cy="1220527"/>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Highlighted humility and servanthood </a:t>
            </a:r>
          </a:p>
        </p:txBody>
      </p:sp>
      <p:sp>
        <p:nvSpPr>
          <p:cNvPr id="9" name="TextBox 9"/>
          <p:cNvSpPr txBox="1"/>
          <p:nvPr/>
        </p:nvSpPr>
        <p:spPr>
          <a:xfrm>
            <a:off x="-171673" y="6041553"/>
            <a:ext cx="9212620" cy="1811096"/>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Displayed strength through self-control and sacrificial love</a:t>
            </a:r>
          </a:p>
        </p:txBody>
      </p:sp>
      <p:sp>
        <p:nvSpPr>
          <p:cNvPr id="10" name="TextBox 10"/>
          <p:cNvSpPr txBox="1"/>
          <p:nvPr/>
        </p:nvSpPr>
        <p:spPr>
          <a:xfrm>
            <a:off x="-269902" y="8138394"/>
            <a:ext cx="9212620" cy="1220527"/>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Expressed emotions in a healthy way</a:t>
            </a:r>
          </a:p>
        </p:txBody>
      </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72079" y="2159789"/>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TextBox 4"/>
          <p:cNvSpPr txBox="1"/>
          <p:nvPr/>
        </p:nvSpPr>
        <p:spPr>
          <a:xfrm>
            <a:off x="405243" y="320505"/>
            <a:ext cx="12567206" cy="2093158"/>
          </a:xfrm>
          <a:prstGeom prst="rect">
            <a:avLst/>
          </a:prstGeom>
        </p:spPr>
        <p:txBody>
          <a:bodyPr lIns="0" tIns="0" rIns="0" bIns="0" rtlCol="0" anchor="t">
            <a:spAutoFit/>
          </a:bodyPr>
          <a:lstStyle/>
          <a:p>
            <a:pPr algn="l">
              <a:lnSpc>
                <a:spcPts val="7270"/>
              </a:lnSpc>
            </a:pPr>
            <a:r>
              <a:rPr lang="en-US" sz="7418" b="1">
                <a:solidFill>
                  <a:srgbClr val="C2E9FF"/>
                </a:solidFill>
                <a:latin typeface="Agrandir Narrow Medium"/>
                <a:ea typeface="Agrandir Narrow Medium"/>
                <a:cs typeface="Agrandir Narrow Medium"/>
                <a:sym typeface="Agrandir Narrow Medium"/>
              </a:rPr>
              <a:t>Jesus: Best Example of Healthy, Biblical Masculinity</a:t>
            </a:r>
          </a:p>
        </p:txBody>
      </p:sp>
      <p:grpSp>
        <p:nvGrpSpPr>
          <p:cNvPr id="5" name="Group 5"/>
          <p:cNvGrpSpPr/>
          <p:nvPr/>
        </p:nvGrpSpPr>
        <p:grpSpPr>
          <a:xfrm>
            <a:off x="10428869" y="1986983"/>
            <a:ext cx="7245165" cy="8575928"/>
            <a:chOff x="0" y="0"/>
            <a:chExt cx="822025" cy="973011"/>
          </a:xfrm>
        </p:grpSpPr>
        <p:sp>
          <p:nvSpPr>
            <p:cNvPr id="6" name="Freeform 6"/>
            <p:cNvSpPr/>
            <p:nvPr/>
          </p:nvSpPr>
          <p:spPr>
            <a:xfrm>
              <a:off x="0" y="0"/>
              <a:ext cx="822025" cy="973011"/>
            </a:xfrm>
            <a:custGeom>
              <a:avLst/>
              <a:gdLst/>
              <a:ahLst/>
              <a:cxnLst/>
              <a:rect l="l" t="t" r="r" b="b"/>
              <a:pathLst>
                <a:path w="822025" h="973011">
                  <a:moveTo>
                    <a:pt x="274156" y="19070"/>
                  </a:moveTo>
                  <a:cubicBezTo>
                    <a:pt x="316163" y="7556"/>
                    <a:pt x="364211" y="0"/>
                    <a:pt x="411234" y="0"/>
                  </a:cubicBezTo>
                  <a:cubicBezTo>
                    <a:pt x="458258" y="0"/>
                    <a:pt x="503507" y="6476"/>
                    <a:pt x="545206" y="17990"/>
                  </a:cubicBezTo>
                  <a:cubicBezTo>
                    <a:pt x="546095" y="18350"/>
                    <a:pt x="546981" y="18350"/>
                    <a:pt x="547868" y="18710"/>
                  </a:cubicBezTo>
                  <a:cubicBezTo>
                    <a:pt x="704466" y="64765"/>
                    <a:pt x="819807" y="186379"/>
                    <a:pt x="822025" y="332061"/>
                  </a:cubicBezTo>
                  <a:lnTo>
                    <a:pt x="822025" y="973011"/>
                  </a:lnTo>
                  <a:lnTo>
                    <a:pt x="0" y="973011"/>
                  </a:lnTo>
                  <a:lnTo>
                    <a:pt x="0" y="332536"/>
                  </a:lnTo>
                  <a:cubicBezTo>
                    <a:pt x="2218" y="185660"/>
                    <a:pt x="115784" y="64045"/>
                    <a:pt x="274156" y="19070"/>
                  </a:cubicBezTo>
                  <a:close/>
                </a:path>
              </a:pathLst>
            </a:custGeom>
            <a:blipFill>
              <a:blip r:embed="rId4"/>
              <a:stretch>
                <a:fillRect l="-46968" r="-63462"/>
              </a:stretch>
            </a:blipFill>
          </p:spPr>
          <p:txBody>
            <a:bodyPr/>
            <a:lstStyle/>
            <a:p>
              <a:endParaRPr lang="en-GB"/>
            </a:p>
          </p:txBody>
        </p:sp>
      </p:grpSp>
      <p:sp>
        <p:nvSpPr>
          <p:cNvPr id="7" name="TextBox 7"/>
          <p:cNvSpPr txBox="1"/>
          <p:nvPr/>
        </p:nvSpPr>
        <p:spPr>
          <a:xfrm>
            <a:off x="0" y="2762299"/>
            <a:ext cx="8672816" cy="1811096"/>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Befriended and mentored other men through healthy relationships</a:t>
            </a:r>
          </a:p>
        </p:txBody>
      </p:sp>
      <p:sp>
        <p:nvSpPr>
          <p:cNvPr id="8" name="TextBox 8"/>
          <p:cNvSpPr txBox="1"/>
          <p:nvPr/>
        </p:nvSpPr>
        <p:spPr>
          <a:xfrm>
            <a:off x="-171673" y="4925820"/>
            <a:ext cx="9212620" cy="1220527"/>
          </a:xfrm>
          <a:prstGeom prst="rect">
            <a:avLst/>
          </a:prstGeom>
        </p:spPr>
        <p:txBody>
          <a:bodyPr lIns="0" tIns="0" rIns="0" bIns="0" rtlCol="0" anchor="t">
            <a:spAutoFit/>
          </a:bodyPr>
          <a:lstStyle/>
          <a:p>
            <a:pPr marL="1040399" lvl="1" indent="-520199" algn="l">
              <a:lnSpc>
                <a:spcPts val="4722"/>
              </a:lnSpc>
              <a:buFont typeface="Arial"/>
              <a:buChar char="•"/>
            </a:pPr>
            <a:r>
              <a:rPr lang="en-US" sz="4818">
                <a:solidFill>
                  <a:srgbClr val="99DAFF"/>
                </a:solidFill>
                <a:latin typeface="DM Sans"/>
                <a:ea typeface="DM Sans"/>
                <a:cs typeface="DM Sans"/>
                <a:sym typeface="DM Sans"/>
              </a:rPr>
              <a:t>Modeled how to resist temptation</a:t>
            </a:r>
          </a:p>
        </p:txBody>
      </p:sp>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99DAFF"/>
        </a:solidFill>
        <a:effectLst/>
      </p:bgPr>
    </p:bg>
    <p:spTree>
      <p:nvGrpSpPr>
        <p:cNvPr id="1" name=""/>
        <p:cNvGrpSpPr/>
        <p:nvPr/>
      </p:nvGrpSpPr>
      <p:grpSpPr>
        <a:xfrm>
          <a:off x="0" y="0"/>
          <a:ext cx="0" cy="0"/>
          <a:chOff x="0" y="0"/>
          <a:chExt cx="0" cy="0"/>
        </a:xfrm>
      </p:grpSpPr>
      <p:sp>
        <p:nvSpPr>
          <p:cNvPr id="2" name="Freeform 2"/>
          <p:cNvSpPr/>
          <p:nvPr/>
        </p:nvSpPr>
        <p:spPr>
          <a:xfrm>
            <a:off x="-210403" y="-879397"/>
            <a:ext cx="8605856" cy="13295564"/>
          </a:xfrm>
          <a:custGeom>
            <a:avLst/>
            <a:gdLst/>
            <a:ahLst/>
            <a:cxnLst/>
            <a:rect l="l" t="t" r="r" b="b"/>
            <a:pathLst>
              <a:path w="8605856" h="13295564">
                <a:moveTo>
                  <a:pt x="0" y="0"/>
                </a:moveTo>
                <a:lnTo>
                  <a:pt x="8605856" y="0"/>
                </a:lnTo>
                <a:lnTo>
                  <a:pt x="8605856" y="13295565"/>
                </a:lnTo>
                <a:lnTo>
                  <a:pt x="0" y="132955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5529150" y="1028700"/>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579678" y="6176690"/>
            <a:ext cx="2321589" cy="2321589"/>
          </a:xfrm>
          <a:custGeom>
            <a:avLst/>
            <a:gdLst/>
            <a:ahLst/>
            <a:cxnLst/>
            <a:rect l="l" t="t" r="r" b="b"/>
            <a:pathLst>
              <a:path w="2321589" h="2321589">
                <a:moveTo>
                  <a:pt x="0" y="0"/>
                </a:moveTo>
                <a:lnTo>
                  <a:pt x="2321589" y="0"/>
                </a:lnTo>
                <a:lnTo>
                  <a:pt x="2321589" y="2321589"/>
                </a:lnTo>
                <a:lnTo>
                  <a:pt x="0" y="232158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028700" y="4441396"/>
            <a:ext cx="8693702" cy="5792179"/>
          </a:xfrm>
          <a:custGeom>
            <a:avLst/>
            <a:gdLst/>
            <a:ahLst/>
            <a:cxnLst/>
            <a:rect l="l" t="t" r="r" b="b"/>
            <a:pathLst>
              <a:path w="8693702" h="5792179">
                <a:moveTo>
                  <a:pt x="0" y="0"/>
                </a:moveTo>
                <a:lnTo>
                  <a:pt x="8693702" y="0"/>
                </a:lnTo>
                <a:lnTo>
                  <a:pt x="8693702" y="5792178"/>
                </a:lnTo>
                <a:lnTo>
                  <a:pt x="0" y="5792178"/>
                </a:lnTo>
                <a:lnTo>
                  <a:pt x="0" y="0"/>
                </a:lnTo>
                <a:close/>
              </a:path>
            </a:pathLst>
          </a:custGeom>
          <a:blipFill>
            <a:blip r:embed="rId5"/>
            <a:stretch>
              <a:fillRect/>
            </a:stretch>
          </a:blipFill>
        </p:spPr>
        <p:txBody>
          <a:bodyPr/>
          <a:lstStyle/>
          <a:p>
            <a:endParaRPr lang="en-GB"/>
          </a:p>
        </p:txBody>
      </p:sp>
    </p:spTree>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C4638"/>
        </a:solidFill>
        <a:effectLst/>
      </p:bgPr>
    </p:bg>
    <p:spTree>
      <p:nvGrpSpPr>
        <p:cNvPr id="1" name=""/>
        <p:cNvGrpSpPr/>
        <p:nvPr/>
      </p:nvGrpSpPr>
      <p:grpSpPr>
        <a:xfrm>
          <a:off x="0" y="0"/>
          <a:ext cx="0" cy="0"/>
          <a:chOff x="0" y="0"/>
          <a:chExt cx="0" cy="0"/>
        </a:xfrm>
      </p:grpSpPr>
      <p:sp>
        <p:nvSpPr>
          <p:cNvPr id="2" name="Freeform 2"/>
          <p:cNvSpPr/>
          <p:nvPr/>
        </p:nvSpPr>
        <p:spPr>
          <a:xfrm>
            <a:off x="275013" y="3309331"/>
            <a:ext cx="4823920" cy="6977669"/>
          </a:xfrm>
          <a:custGeom>
            <a:avLst/>
            <a:gdLst/>
            <a:ahLst/>
            <a:cxnLst/>
            <a:rect l="l" t="t" r="r" b="b"/>
            <a:pathLst>
              <a:path w="4823920" h="6977669">
                <a:moveTo>
                  <a:pt x="0" y="0"/>
                </a:moveTo>
                <a:lnTo>
                  <a:pt x="4823921" y="0"/>
                </a:lnTo>
                <a:lnTo>
                  <a:pt x="4823921" y="6977669"/>
                </a:lnTo>
                <a:lnTo>
                  <a:pt x="0" y="6977669"/>
                </a:lnTo>
                <a:lnTo>
                  <a:pt x="0" y="0"/>
                </a:lnTo>
                <a:close/>
              </a:path>
            </a:pathLst>
          </a:custGeom>
          <a:blipFill>
            <a:blip r:embed="rId2"/>
            <a:stretch>
              <a:fillRect r="-117106"/>
            </a:stretch>
          </a:blipFill>
        </p:spPr>
        <p:txBody>
          <a:bodyPr/>
          <a:lstStyle/>
          <a:p>
            <a:endParaRPr lang="en-GB"/>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rot="5400000">
            <a:off x="548129" y="4846395"/>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rot="5400000">
            <a:off x="11030899" y="6722858"/>
            <a:ext cx="6708973" cy="10482770"/>
          </a:xfrm>
          <a:custGeom>
            <a:avLst/>
            <a:gdLst/>
            <a:ahLst/>
            <a:cxnLst/>
            <a:rect l="l" t="t" r="r" b="b"/>
            <a:pathLst>
              <a:path w="6708973" h="10482770">
                <a:moveTo>
                  <a:pt x="0" y="0"/>
                </a:moveTo>
                <a:lnTo>
                  <a:pt x="6708972" y="0"/>
                </a:lnTo>
                <a:lnTo>
                  <a:pt x="6708972" y="10482770"/>
                </a:lnTo>
                <a:lnTo>
                  <a:pt x="0" y="104827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12952233" y="6733294"/>
            <a:ext cx="2866303" cy="2819400"/>
          </a:xfrm>
          <a:custGeom>
            <a:avLst/>
            <a:gdLst/>
            <a:ahLst/>
            <a:cxnLst/>
            <a:rect l="l" t="t" r="r" b="b"/>
            <a:pathLst>
              <a:path w="2866303" h="2819400">
                <a:moveTo>
                  <a:pt x="0" y="0"/>
                </a:moveTo>
                <a:lnTo>
                  <a:pt x="2866304" y="0"/>
                </a:lnTo>
                <a:lnTo>
                  <a:pt x="2866304" y="2819400"/>
                </a:lnTo>
                <a:lnTo>
                  <a:pt x="0" y="28194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3272392"/>
            <a:ext cx="7609495" cy="7453915"/>
          </a:xfrm>
          <a:custGeom>
            <a:avLst/>
            <a:gdLst/>
            <a:ahLst/>
            <a:cxnLst/>
            <a:rect l="l" t="t" r="r" b="b"/>
            <a:pathLst>
              <a:path w="7609495" h="7453915">
                <a:moveTo>
                  <a:pt x="0" y="0"/>
                </a:moveTo>
                <a:lnTo>
                  <a:pt x="7609495" y="0"/>
                </a:lnTo>
                <a:lnTo>
                  <a:pt x="7609495" y="7453915"/>
                </a:lnTo>
                <a:lnTo>
                  <a:pt x="0" y="7453915"/>
                </a:lnTo>
                <a:lnTo>
                  <a:pt x="0" y="0"/>
                </a:lnTo>
                <a:close/>
              </a:path>
            </a:pathLst>
          </a:custGeom>
          <a:blipFill>
            <a:blip r:embed="rId5"/>
            <a:stretch>
              <a:fillRect l="-21408" t="-2210" r="-28865"/>
            </a:stretch>
          </a:blipFill>
        </p:spPr>
        <p:txBody>
          <a:bodyPr/>
          <a:lstStyle/>
          <a:p>
            <a:endParaRPr lang="en-GB"/>
          </a:p>
        </p:txBody>
      </p:sp>
      <p:sp>
        <p:nvSpPr>
          <p:cNvPr id="6" name="TextBox 6"/>
          <p:cNvSpPr txBox="1"/>
          <p:nvPr/>
        </p:nvSpPr>
        <p:spPr>
          <a:xfrm>
            <a:off x="371102" y="196030"/>
            <a:ext cx="8284709" cy="3390655"/>
          </a:xfrm>
          <a:prstGeom prst="rect">
            <a:avLst/>
          </a:prstGeom>
        </p:spPr>
        <p:txBody>
          <a:bodyPr lIns="0" tIns="0" rIns="0" bIns="0" rtlCol="0" anchor="t">
            <a:spAutoFit/>
          </a:bodyPr>
          <a:lstStyle/>
          <a:p>
            <a:pPr algn="ctr">
              <a:lnSpc>
                <a:spcPts val="8175"/>
              </a:lnSpc>
            </a:pPr>
            <a:r>
              <a:rPr lang="en-US" sz="8342" b="1">
                <a:solidFill>
                  <a:srgbClr val="4CA626"/>
                </a:solidFill>
                <a:latin typeface="Agrandir Narrow Medium"/>
                <a:ea typeface="Agrandir Narrow Medium"/>
                <a:cs typeface="Agrandir Narrow Medium"/>
                <a:sym typeface="Agrandir Narrow Medium"/>
              </a:rPr>
              <a:t>or perhaps you are open to the possibilities,</a:t>
            </a:r>
          </a:p>
        </p:txBody>
      </p:sp>
      <p:sp>
        <p:nvSpPr>
          <p:cNvPr id="7" name="TextBox 7"/>
          <p:cNvSpPr txBox="1"/>
          <p:nvPr/>
        </p:nvSpPr>
        <p:spPr>
          <a:xfrm>
            <a:off x="7907921" y="3750436"/>
            <a:ext cx="9673365" cy="2497113"/>
          </a:xfrm>
          <a:prstGeom prst="rect">
            <a:avLst/>
          </a:prstGeom>
        </p:spPr>
        <p:txBody>
          <a:bodyPr lIns="0" tIns="0" rIns="0" bIns="0" rtlCol="0" anchor="t">
            <a:spAutoFit/>
          </a:bodyPr>
          <a:lstStyle/>
          <a:p>
            <a:pPr algn="ctr">
              <a:lnSpc>
                <a:spcPts val="8697"/>
              </a:lnSpc>
            </a:pPr>
            <a:r>
              <a:rPr lang="en-US" sz="8874" b="1">
                <a:solidFill>
                  <a:srgbClr val="4CA626"/>
                </a:solidFill>
                <a:latin typeface="Agrandir Narrow Medium"/>
                <a:ea typeface="Agrandir Narrow Medium"/>
                <a:cs typeface="Agrandir Narrow Medium"/>
                <a:sym typeface="Agrandir Narrow Medium"/>
              </a:rPr>
              <a:t>and wish to see change, progress...</a:t>
            </a: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57A"/>
        </a:solidFill>
        <a:effectLst/>
      </p:bgPr>
    </p:bg>
    <p:spTree>
      <p:nvGrpSpPr>
        <p:cNvPr id="1" name=""/>
        <p:cNvGrpSpPr/>
        <p:nvPr/>
      </p:nvGrpSpPr>
      <p:grpSpPr>
        <a:xfrm>
          <a:off x="0" y="0"/>
          <a:ext cx="0" cy="0"/>
          <a:chOff x="0" y="0"/>
          <a:chExt cx="0" cy="0"/>
        </a:xfrm>
      </p:grpSpPr>
      <p:sp>
        <p:nvSpPr>
          <p:cNvPr id="2" name="Freeform 2"/>
          <p:cNvSpPr/>
          <p:nvPr/>
        </p:nvSpPr>
        <p:spPr>
          <a:xfrm>
            <a:off x="10057345" y="2049962"/>
            <a:ext cx="7201955" cy="11253055"/>
          </a:xfrm>
          <a:custGeom>
            <a:avLst/>
            <a:gdLst/>
            <a:ahLst/>
            <a:cxnLst/>
            <a:rect l="l" t="t" r="r" b="b"/>
            <a:pathLst>
              <a:path w="7201955" h="11253055">
                <a:moveTo>
                  <a:pt x="0" y="0"/>
                </a:moveTo>
                <a:lnTo>
                  <a:pt x="7201955" y="0"/>
                </a:lnTo>
                <a:lnTo>
                  <a:pt x="7201955" y="11253055"/>
                </a:lnTo>
                <a:lnTo>
                  <a:pt x="0" y="112530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4151951" y="1028700"/>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10057345" y="2253006"/>
            <a:ext cx="5462406" cy="8198734"/>
          </a:xfrm>
          <a:custGeom>
            <a:avLst/>
            <a:gdLst/>
            <a:ahLst/>
            <a:cxnLst/>
            <a:rect l="l" t="t" r="r" b="b"/>
            <a:pathLst>
              <a:path w="5462406" h="8198734">
                <a:moveTo>
                  <a:pt x="0" y="0"/>
                </a:moveTo>
                <a:lnTo>
                  <a:pt x="5462406" y="0"/>
                </a:lnTo>
                <a:lnTo>
                  <a:pt x="5462406" y="8198734"/>
                </a:lnTo>
                <a:lnTo>
                  <a:pt x="0" y="8198734"/>
                </a:lnTo>
                <a:lnTo>
                  <a:pt x="0" y="0"/>
                </a:lnTo>
                <a:close/>
              </a:path>
            </a:pathLst>
          </a:custGeom>
          <a:blipFill>
            <a:blip r:embed="rId4"/>
            <a:stretch>
              <a:fillRect/>
            </a:stretch>
          </a:blipFill>
        </p:spPr>
        <p:txBody>
          <a:bodyPr/>
          <a:lstStyle/>
          <a:p>
            <a:endParaRPr lang="en-GB"/>
          </a:p>
        </p:txBody>
      </p:sp>
      <p:sp>
        <p:nvSpPr>
          <p:cNvPr id="5" name="TextBox 5"/>
          <p:cNvSpPr txBox="1"/>
          <p:nvPr/>
        </p:nvSpPr>
        <p:spPr>
          <a:xfrm>
            <a:off x="530972" y="1587896"/>
            <a:ext cx="9271738" cy="3385550"/>
          </a:xfrm>
          <a:prstGeom prst="rect">
            <a:avLst/>
          </a:prstGeom>
        </p:spPr>
        <p:txBody>
          <a:bodyPr lIns="0" tIns="0" rIns="0" bIns="0" rtlCol="0" anchor="t">
            <a:spAutoFit/>
          </a:bodyPr>
          <a:lstStyle/>
          <a:p>
            <a:pPr algn="ctr">
              <a:lnSpc>
                <a:spcPts val="8166"/>
              </a:lnSpc>
            </a:pPr>
            <a:r>
              <a:rPr lang="en-US" sz="8333" b="1">
                <a:solidFill>
                  <a:srgbClr val="99DAFF"/>
                </a:solidFill>
                <a:latin typeface="Agrandir Narrow Medium"/>
                <a:ea typeface="Agrandir Narrow Medium"/>
                <a:cs typeface="Agrandir Narrow Medium"/>
                <a:sym typeface="Agrandir Narrow Medium"/>
              </a:rPr>
              <a:t>You want to see men in your church sense that </a:t>
            </a:r>
          </a:p>
        </p:txBody>
      </p:sp>
      <p:sp>
        <p:nvSpPr>
          <p:cNvPr id="6" name="TextBox 6"/>
          <p:cNvSpPr txBox="1"/>
          <p:nvPr/>
        </p:nvSpPr>
        <p:spPr>
          <a:xfrm>
            <a:off x="0" y="4980187"/>
            <a:ext cx="9605233" cy="3164756"/>
          </a:xfrm>
          <a:prstGeom prst="rect">
            <a:avLst/>
          </a:prstGeom>
        </p:spPr>
        <p:txBody>
          <a:bodyPr lIns="0" tIns="0" rIns="0" bIns="0" rtlCol="0" anchor="t">
            <a:spAutoFit/>
          </a:bodyPr>
          <a:lstStyle/>
          <a:p>
            <a:pPr algn="ctr">
              <a:lnSpc>
                <a:spcPts val="7620"/>
              </a:lnSpc>
            </a:pPr>
            <a:r>
              <a:rPr lang="en-US" sz="7776" b="1">
                <a:solidFill>
                  <a:srgbClr val="F1C35D"/>
                </a:solidFill>
                <a:latin typeface="Agrandir Narrow Medium"/>
                <a:ea typeface="Agrandir Narrow Medium"/>
                <a:cs typeface="Agrandir Narrow Medium"/>
                <a:sym typeface="Agrandir Narrow Medium"/>
              </a:rPr>
              <a:t>Christian life is the only path</a:t>
            </a:r>
          </a:p>
          <a:p>
            <a:pPr algn="ctr">
              <a:lnSpc>
                <a:spcPts val="7620"/>
              </a:lnSpc>
            </a:pPr>
            <a:r>
              <a:rPr lang="en-US" sz="7776" b="1">
                <a:solidFill>
                  <a:srgbClr val="F1C35D"/>
                </a:solidFill>
                <a:latin typeface="Agrandir Narrow Medium"/>
                <a:ea typeface="Agrandir Narrow Medium"/>
                <a:cs typeface="Agrandir Narrow Medium"/>
                <a:sym typeface="Agrandir Narrow Medium"/>
              </a:rPr>
              <a:t>to success</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57A"/>
        </a:solidFill>
        <a:effectLst/>
      </p:bgPr>
    </p:bg>
    <p:spTree>
      <p:nvGrpSpPr>
        <p:cNvPr id="1" name=""/>
        <p:cNvGrpSpPr/>
        <p:nvPr/>
      </p:nvGrpSpPr>
      <p:grpSpPr>
        <a:xfrm>
          <a:off x="0" y="0"/>
          <a:ext cx="0" cy="0"/>
          <a:chOff x="0" y="0"/>
          <a:chExt cx="0" cy="0"/>
        </a:xfrm>
      </p:grpSpPr>
      <p:sp>
        <p:nvSpPr>
          <p:cNvPr id="2" name="Freeform 2"/>
          <p:cNvSpPr/>
          <p:nvPr/>
        </p:nvSpPr>
        <p:spPr>
          <a:xfrm>
            <a:off x="7562108" y="4095423"/>
            <a:ext cx="11007248" cy="6191577"/>
          </a:xfrm>
          <a:custGeom>
            <a:avLst/>
            <a:gdLst/>
            <a:ahLst/>
            <a:cxnLst/>
            <a:rect l="l" t="t" r="r" b="b"/>
            <a:pathLst>
              <a:path w="11007248" h="6191577">
                <a:moveTo>
                  <a:pt x="0" y="0"/>
                </a:moveTo>
                <a:lnTo>
                  <a:pt x="11007248" y="0"/>
                </a:lnTo>
                <a:lnTo>
                  <a:pt x="11007248" y="6191577"/>
                </a:lnTo>
                <a:lnTo>
                  <a:pt x="0" y="6191577"/>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946750" y="629138"/>
            <a:ext cx="8999492" cy="1684525"/>
          </a:xfrm>
          <a:prstGeom prst="rect">
            <a:avLst/>
          </a:prstGeom>
        </p:spPr>
        <p:txBody>
          <a:bodyPr lIns="0" tIns="0" rIns="0" bIns="0" rtlCol="0" anchor="t">
            <a:spAutoFit/>
          </a:bodyPr>
          <a:lstStyle/>
          <a:p>
            <a:pPr algn="l">
              <a:lnSpc>
                <a:spcPts val="10307"/>
              </a:lnSpc>
            </a:pPr>
            <a:r>
              <a:rPr lang="en-US" sz="10518" b="1">
                <a:solidFill>
                  <a:srgbClr val="99E17A"/>
                </a:solidFill>
                <a:latin typeface="Agrandir Narrow Medium"/>
                <a:ea typeface="Agrandir Narrow Medium"/>
                <a:cs typeface="Agrandir Narrow Medium"/>
                <a:sym typeface="Agrandir Narrow Medium"/>
              </a:rPr>
              <a:t>What do men...</a:t>
            </a:r>
          </a:p>
        </p:txBody>
      </p:sp>
      <p:sp>
        <p:nvSpPr>
          <p:cNvPr id="4" name="TextBox 4"/>
          <p:cNvSpPr txBox="1"/>
          <p:nvPr/>
        </p:nvSpPr>
        <p:spPr>
          <a:xfrm>
            <a:off x="544052" y="2418438"/>
            <a:ext cx="10244196" cy="713378"/>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Want?</a:t>
            </a:r>
          </a:p>
        </p:txBody>
      </p:sp>
      <p:sp>
        <p:nvSpPr>
          <p:cNvPr id="5" name="TextBox 5"/>
          <p:cNvSpPr txBox="1"/>
          <p:nvPr/>
        </p:nvSpPr>
        <p:spPr>
          <a:xfrm>
            <a:off x="544052" y="3452352"/>
            <a:ext cx="10244196"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Need?</a:t>
            </a:r>
          </a:p>
        </p:txBody>
      </p:sp>
      <p:sp>
        <p:nvSpPr>
          <p:cNvPr id="6" name="TextBox 6"/>
          <p:cNvSpPr txBox="1"/>
          <p:nvPr/>
        </p:nvSpPr>
        <p:spPr>
          <a:xfrm>
            <a:off x="470834" y="5467350"/>
            <a:ext cx="9475408" cy="271362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What </a:t>
            </a:r>
            <a:r>
              <a:rPr lang="en-US" sz="5418">
                <a:solidFill>
                  <a:srgbClr val="FF914D"/>
                </a:solidFill>
                <a:latin typeface="DM Sans"/>
                <a:ea typeface="DM Sans"/>
                <a:cs typeface="DM Sans"/>
                <a:sym typeface="DM Sans"/>
              </a:rPr>
              <a:t>distracts them</a:t>
            </a:r>
            <a:r>
              <a:rPr lang="en-US" sz="5418">
                <a:solidFill>
                  <a:srgbClr val="99DAFF"/>
                </a:solidFill>
                <a:latin typeface="DM Sans"/>
                <a:ea typeface="DM Sans"/>
                <a:cs typeface="DM Sans"/>
                <a:sym typeface="DM Sans"/>
              </a:rPr>
              <a:t> from a fulfilled and responsible life with God and their family?</a:t>
            </a:r>
          </a:p>
        </p:txBody>
      </p:sp>
      <p:sp>
        <p:nvSpPr>
          <p:cNvPr id="7" name="TextBox 7"/>
          <p:cNvSpPr txBox="1"/>
          <p:nvPr/>
        </p:nvSpPr>
        <p:spPr>
          <a:xfrm>
            <a:off x="544052" y="4430121"/>
            <a:ext cx="10244196" cy="713379"/>
          </a:xfrm>
          <a:prstGeom prst="rect">
            <a:avLst/>
          </a:prstGeom>
        </p:spPr>
        <p:txBody>
          <a:bodyPr lIns="0" tIns="0" rIns="0" bIns="0" rtlCol="0" anchor="t">
            <a:spAutoFit/>
          </a:bodyPr>
          <a:lstStyle/>
          <a:p>
            <a:pPr marL="1169936" lvl="1" indent="-584968" algn="l">
              <a:lnSpc>
                <a:spcPts val="5310"/>
              </a:lnSpc>
              <a:buFont typeface="Arial"/>
              <a:buChar char="•"/>
            </a:pPr>
            <a:r>
              <a:rPr lang="en-US" sz="5418">
                <a:solidFill>
                  <a:srgbClr val="99DAFF"/>
                </a:solidFill>
                <a:latin typeface="DM Sans"/>
                <a:ea typeface="DM Sans"/>
                <a:cs typeface="DM Sans"/>
                <a:sym typeface="DM Sans"/>
              </a:rPr>
              <a:t>Like?</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10492344" y="2159789"/>
            <a:ext cx="10228726" cy="11575718"/>
          </a:xfrm>
          <a:custGeom>
            <a:avLst/>
            <a:gdLst/>
            <a:ahLst/>
            <a:cxnLst/>
            <a:rect l="l" t="t" r="r" b="b"/>
            <a:pathLst>
              <a:path w="10228726" h="11575718">
                <a:moveTo>
                  <a:pt x="0" y="0"/>
                </a:moveTo>
                <a:lnTo>
                  <a:pt x="10228725" y="0"/>
                </a:lnTo>
                <a:lnTo>
                  <a:pt x="10228725" y="11575718"/>
                </a:lnTo>
                <a:lnTo>
                  <a:pt x="0" y="115757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6141128" y="1672164"/>
            <a:ext cx="2866303" cy="2819400"/>
          </a:xfrm>
          <a:custGeom>
            <a:avLst/>
            <a:gdLst/>
            <a:ahLst/>
            <a:cxnLst/>
            <a:rect l="l" t="t" r="r" b="b"/>
            <a:pathLst>
              <a:path w="2866303" h="2819400">
                <a:moveTo>
                  <a:pt x="0" y="0"/>
                </a:moveTo>
                <a:lnTo>
                  <a:pt x="2866303" y="0"/>
                </a:lnTo>
                <a:lnTo>
                  <a:pt x="2866303"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040946" y="8742316"/>
            <a:ext cx="2862265" cy="2862265"/>
          </a:xfrm>
          <a:custGeom>
            <a:avLst/>
            <a:gdLst/>
            <a:ahLst/>
            <a:cxnLst/>
            <a:rect l="l" t="t" r="r" b="b"/>
            <a:pathLst>
              <a:path w="2862265" h="2862265">
                <a:moveTo>
                  <a:pt x="0" y="0"/>
                </a:moveTo>
                <a:lnTo>
                  <a:pt x="2862265" y="0"/>
                </a:lnTo>
                <a:lnTo>
                  <a:pt x="2862265" y="2862266"/>
                </a:lnTo>
                <a:lnTo>
                  <a:pt x="0" y="28622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9144000" y="2057400"/>
            <a:ext cx="9144000" cy="8229600"/>
          </a:xfrm>
          <a:custGeom>
            <a:avLst/>
            <a:gdLst/>
            <a:ahLst/>
            <a:cxnLst/>
            <a:rect l="l" t="t" r="r" b="b"/>
            <a:pathLst>
              <a:path w="9144000" h="8229600">
                <a:moveTo>
                  <a:pt x="0" y="0"/>
                </a:moveTo>
                <a:lnTo>
                  <a:pt x="9144000" y="0"/>
                </a:lnTo>
                <a:lnTo>
                  <a:pt x="9144000" y="8229600"/>
                </a:lnTo>
                <a:lnTo>
                  <a:pt x="0" y="8229600"/>
                </a:lnTo>
                <a:lnTo>
                  <a:pt x="0" y="0"/>
                </a:lnTo>
                <a:close/>
              </a:path>
            </a:pathLst>
          </a:custGeom>
          <a:blipFill>
            <a:blip r:embed="rId5"/>
            <a:stretch>
              <a:fillRect l="-35084"/>
            </a:stretch>
          </a:blipFill>
        </p:spPr>
        <p:txBody>
          <a:bodyPr/>
          <a:lstStyle/>
          <a:p>
            <a:endParaRPr lang="en-GB"/>
          </a:p>
        </p:txBody>
      </p:sp>
      <p:sp>
        <p:nvSpPr>
          <p:cNvPr id="6" name="TextBox 6"/>
          <p:cNvSpPr txBox="1"/>
          <p:nvPr/>
        </p:nvSpPr>
        <p:spPr>
          <a:xfrm>
            <a:off x="656450" y="1188222"/>
            <a:ext cx="9673365" cy="2497045"/>
          </a:xfrm>
          <a:prstGeom prst="rect">
            <a:avLst/>
          </a:prstGeom>
        </p:spPr>
        <p:txBody>
          <a:bodyPr lIns="0" tIns="0" rIns="0" bIns="0" rtlCol="0" anchor="t">
            <a:spAutoFit/>
          </a:bodyPr>
          <a:lstStyle/>
          <a:p>
            <a:pPr algn="ctr">
              <a:lnSpc>
                <a:spcPts val="8697"/>
              </a:lnSpc>
            </a:pPr>
            <a:r>
              <a:rPr lang="en-US" sz="8874" b="1">
                <a:solidFill>
                  <a:srgbClr val="4CA626"/>
                </a:solidFill>
                <a:latin typeface="Agrandir Narrow Medium"/>
                <a:ea typeface="Agrandir Narrow Medium"/>
                <a:cs typeface="Agrandir Narrow Medium"/>
                <a:sym typeface="Agrandir Narrow Medium"/>
              </a:rPr>
              <a:t>What do men talk about?</a:t>
            </a:r>
          </a:p>
        </p:txBody>
      </p:sp>
      <p:sp>
        <p:nvSpPr>
          <p:cNvPr id="7" name="TextBox 7"/>
          <p:cNvSpPr txBox="1"/>
          <p:nvPr/>
        </p:nvSpPr>
        <p:spPr>
          <a:xfrm>
            <a:off x="429479" y="4636403"/>
            <a:ext cx="9673365" cy="3593010"/>
          </a:xfrm>
          <a:prstGeom prst="rect">
            <a:avLst/>
          </a:prstGeom>
        </p:spPr>
        <p:txBody>
          <a:bodyPr lIns="0" tIns="0" rIns="0" bIns="0" rtlCol="0" anchor="t">
            <a:spAutoFit/>
          </a:bodyPr>
          <a:lstStyle/>
          <a:p>
            <a:pPr algn="ctr">
              <a:lnSpc>
                <a:spcPts val="8697"/>
              </a:lnSpc>
            </a:pPr>
            <a:r>
              <a:rPr lang="en-US" sz="8874" b="1">
                <a:solidFill>
                  <a:srgbClr val="4CA626"/>
                </a:solidFill>
                <a:latin typeface="Agrandir Narrow Medium"/>
                <a:ea typeface="Agrandir Narrow Medium"/>
                <a:cs typeface="Agrandir Narrow Medium"/>
                <a:sym typeface="Agrandir Narrow Medium"/>
              </a:rPr>
              <a:t>What is most important to them?</a:t>
            </a:r>
          </a:p>
        </p:txBody>
      </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9DAFF"/>
        </a:solidFill>
        <a:effectLst/>
      </p:bgPr>
    </p:bg>
    <p:spTree>
      <p:nvGrpSpPr>
        <p:cNvPr id="1" name=""/>
        <p:cNvGrpSpPr/>
        <p:nvPr/>
      </p:nvGrpSpPr>
      <p:grpSpPr>
        <a:xfrm>
          <a:off x="0" y="0"/>
          <a:ext cx="0" cy="0"/>
          <a:chOff x="0" y="0"/>
          <a:chExt cx="0" cy="0"/>
        </a:xfrm>
      </p:grpSpPr>
      <p:sp>
        <p:nvSpPr>
          <p:cNvPr id="2" name="Freeform 2"/>
          <p:cNvSpPr/>
          <p:nvPr/>
        </p:nvSpPr>
        <p:spPr>
          <a:xfrm>
            <a:off x="-210403" y="-879397"/>
            <a:ext cx="8605856" cy="13295564"/>
          </a:xfrm>
          <a:custGeom>
            <a:avLst/>
            <a:gdLst/>
            <a:ahLst/>
            <a:cxnLst/>
            <a:rect l="l" t="t" r="r" b="b"/>
            <a:pathLst>
              <a:path w="8605856" h="13295564">
                <a:moveTo>
                  <a:pt x="0" y="0"/>
                </a:moveTo>
                <a:lnTo>
                  <a:pt x="8605856" y="0"/>
                </a:lnTo>
                <a:lnTo>
                  <a:pt x="8605856" y="13295565"/>
                </a:lnTo>
                <a:lnTo>
                  <a:pt x="0" y="132955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4811119" y="0"/>
            <a:ext cx="2866303" cy="2819400"/>
          </a:xfrm>
          <a:custGeom>
            <a:avLst/>
            <a:gdLst/>
            <a:ahLst/>
            <a:cxnLst/>
            <a:rect l="l" t="t" r="r" b="b"/>
            <a:pathLst>
              <a:path w="2866303" h="2819400">
                <a:moveTo>
                  <a:pt x="0" y="0"/>
                </a:moveTo>
                <a:lnTo>
                  <a:pt x="2866304" y="0"/>
                </a:lnTo>
                <a:lnTo>
                  <a:pt x="2866304" y="2819400"/>
                </a:lnTo>
                <a:lnTo>
                  <a:pt x="0" y="28194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579678" y="6176690"/>
            <a:ext cx="2321589" cy="2321589"/>
          </a:xfrm>
          <a:custGeom>
            <a:avLst/>
            <a:gdLst/>
            <a:ahLst/>
            <a:cxnLst/>
            <a:rect l="l" t="t" r="r" b="b"/>
            <a:pathLst>
              <a:path w="2321589" h="2321589">
                <a:moveTo>
                  <a:pt x="0" y="0"/>
                </a:moveTo>
                <a:lnTo>
                  <a:pt x="2321589" y="0"/>
                </a:lnTo>
                <a:lnTo>
                  <a:pt x="2321589" y="2321589"/>
                </a:lnTo>
                <a:lnTo>
                  <a:pt x="0" y="232158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210403" y="2057400"/>
            <a:ext cx="10043045" cy="8229600"/>
          </a:xfrm>
          <a:custGeom>
            <a:avLst/>
            <a:gdLst/>
            <a:ahLst/>
            <a:cxnLst/>
            <a:rect l="l" t="t" r="r" b="b"/>
            <a:pathLst>
              <a:path w="10043045" h="8229600">
                <a:moveTo>
                  <a:pt x="0" y="0"/>
                </a:moveTo>
                <a:lnTo>
                  <a:pt x="10043045" y="0"/>
                </a:lnTo>
                <a:lnTo>
                  <a:pt x="10043045" y="8229600"/>
                </a:lnTo>
                <a:lnTo>
                  <a:pt x="0" y="8229600"/>
                </a:lnTo>
                <a:lnTo>
                  <a:pt x="0" y="0"/>
                </a:lnTo>
                <a:close/>
              </a:path>
            </a:pathLst>
          </a:custGeom>
          <a:blipFill>
            <a:blip r:embed="rId5"/>
            <a:stretch>
              <a:fillRect l="-10242" r="-12748"/>
            </a:stretch>
          </a:blipFill>
        </p:spPr>
        <p:txBody>
          <a:bodyPr/>
          <a:lstStyle/>
          <a:p>
            <a:endParaRPr lang="en-GB"/>
          </a:p>
        </p:txBody>
      </p:sp>
      <p:sp>
        <p:nvSpPr>
          <p:cNvPr id="6" name="TextBox 6"/>
          <p:cNvSpPr txBox="1"/>
          <p:nvPr/>
        </p:nvSpPr>
        <p:spPr>
          <a:xfrm>
            <a:off x="8563089" y="1744855"/>
            <a:ext cx="9673365" cy="2091940"/>
          </a:xfrm>
          <a:prstGeom prst="rect">
            <a:avLst/>
          </a:prstGeom>
        </p:spPr>
        <p:txBody>
          <a:bodyPr lIns="0" tIns="0" rIns="0" bIns="0" rtlCol="0" anchor="t">
            <a:spAutoFit/>
          </a:bodyPr>
          <a:lstStyle/>
          <a:p>
            <a:pPr algn="ctr">
              <a:lnSpc>
                <a:spcPts val="7227"/>
              </a:lnSpc>
            </a:pPr>
            <a:r>
              <a:rPr lang="en-US" sz="7375" b="1">
                <a:solidFill>
                  <a:srgbClr val="4CA626"/>
                </a:solidFill>
                <a:latin typeface="Agrandir Narrow Medium"/>
                <a:ea typeface="Agrandir Narrow Medium"/>
                <a:cs typeface="Agrandir Narrow Medium"/>
                <a:sym typeface="Agrandir Narrow Medium"/>
              </a:rPr>
              <a:t>Some men are </a:t>
            </a:r>
          </a:p>
          <a:p>
            <a:pPr algn="ctr">
              <a:lnSpc>
                <a:spcPts val="7227"/>
              </a:lnSpc>
            </a:pPr>
            <a:r>
              <a:rPr lang="en-US" sz="7375" b="1">
                <a:solidFill>
                  <a:srgbClr val="8C52FF"/>
                </a:solidFill>
                <a:latin typeface="Agrandir Narrow Medium"/>
                <a:ea typeface="Agrandir Narrow Medium"/>
                <a:cs typeface="Agrandir Narrow Medium"/>
                <a:sym typeface="Agrandir Narrow Medium"/>
              </a:rPr>
              <a:t>natural leaders</a:t>
            </a:r>
            <a:r>
              <a:rPr lang="en-US" sz="7375" b="1">
                <a:solidFill>
                  <a:srgbClr val="4CA626"/>
                </a:solidFill>
                <a:latin typeface="Agrandir Narrow Medium"/>
                <a:ea typeface="Agrandir Narrow Medium"/>
                <a:cs typeface="Agrandir Narrow Medium"/>
                <a:sym typeface="Agrandir Narrow Medium"/>
              </a:rPr>
              <a:t> but</a:t>
            </a:r>
          </a:p>
        </p:txBody>
      </p:sp>
      <p:sp>
        <p:nvSpPr>
          <p:cNvPr id="7" name="TextBox 7"/>
          <p:cNvSpPr txBox="1"/>
          <p:nvPr/>
        </p:nvSpPr>
        <p:spPr>
          <a:xfrm>
            <a:off x="9144000" y="3919405"/>
            <a:ext cx="8796071" cy="1224095"/>
          </a:xfrm>
          <a:prstGeom prst="rect">
            <a:avLst/>
          </a:prstGeom>
        </p:spPr>
        <p:txBody>
          <a:bodyPr lIns="0" tIns="0" rIns="0" bIns="0" rtlCol="0" anchor="t">
            <a:spAutoFit/>
          </a:bodyPr>
          <a:lstStyle/>
          <a:p>
            <a:pPr algn="ctr">
              <a:lnSpc>
                <a:spcPts val="7521"/>
              </a:lnSpc>
            </a:pPr>
            <a:r>
              <a:rPr lang="en-US" sz="7675" b="1">
                <a:solidFill>
                  <a:srgbClr val="FF914D"/>
                </a:solidFill>
                <a:latin typeface="Agrandir Narrow Medium"/>
                <a:ea typeface="Agrandir Narrow Medium"/>
                <a:cs typeface="Agrandir Narrow Medium"/>
                <a:sym typeface="Agrandir Narrow Medium"/>
              </a:rPr>
              <a:t>all men influence </a:t>
            </a:r>
          </a:p>
        </p:txBody>
      </p:sp>
      <p:sp>
        <p:nvSpPr>
          <p:cNvPr id="8" name="TextBox 8"/>
          <p:cNvSpPr txBox="1"/>
          <p:nvPr/>
        </p:nvSpPr>
        <p:spPr>
          <a:xfrm>
            <a:off x="9389097" y="5229225"/>
            <a:ext cx="8305878" cy="3006303"/>
          </a:xfrm>
          <a:prstGeom prst="rect">
            <a:avLst/>
          </a:prstGeom>
        </p:spPr>
        <p:txBody>
          <a:bodyPr lIns="0" tIns="0" rIns="0" bIns="0" rtlCol="0" anchor="t">
            <a:spAutoFit/>
          </a:bodyPr>
          <a:lstStyle/>
          <a:p>
            <a:pPr algn="ctr">
              <a:lnSpc>
                <a:spcPts val="7227"/>
              </a:lnSpc>
            </a:pPr>
            <a:r>
              <a:rPr lang="en-US" sz="7375" b="1">
                <a:solidFill>
                  <a:srgbClr val="4CA626"/>
                </a:solidFill>
                <a:latin typeface="Agrandir Narrow Medium"/>
                <a:ea typeface="Agrandir Narrow Medium"/>
                <a:cs typeface="Agrandir Narrow Medium"/>
                <a:sym typeface="Agrandir Narrow Medium"/>
              </a:rPr>
              <a:t>those around them in ways greater than they realize.</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1735</Words>
  <Application>Microsoft Office PowerPoint</Application>
  <PresentationFormat>Custom</PresentationFormat>
  <Paragraphs>228</Paragraphs>
  <Slides>49</Slides>
  <Notes>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mdv--Copy of Biblical Foundations of Men's Ministries</dc:title>
  <cp:lastModifiedBy>Cesar De Leon</cp:lastModifiedBy>
  <cp:revision>3</cp:revision>
  <dcterms:created xsi:type="dcterms:W3CDTF">2006-08-16T00:00:00Z</dcterms:created>
  <dcterms:modified xsi:type="dcterms:W3CDTF">2026-08-25T12:27:00Z</dcterms:modified>
  <dc:identifier>DAGv_s4y9T0</dc:identifier>
</cp:coreProperties>
</file>